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61" r:id="rId5"/>
    <p:sldId id="265" r:id="rId6"/>
    <p:sldId id="262" r:id="rId7"/>
    <p:sldId id="264" r:id="rId8"/>
    <p:sldId id="267" r:id="rId9"/>
    <p:sldId id="268" r:id="rId10"/>
    <p:sldId id="263" r:id="rId11"/>
    <p:sldId id="270" r:id="rId12"/>
    <p:sldId id="269" r:id="rId13"/>
    <p:sldId id="260" r:id="rId14"/>
    <p:sldId id="272" r:id="rId15"/>
    <p:sldId id="276" r:id="rId16"/>
    <p:sldId id="277" r:id="rId17"/>
    <p:sldId id="279" r:id="rId18"/>
    <p:sldId id="280" r:id="rId19"/>
    <p:sldId id="273" r:id="rId20"/>
    <p:sldId id="274" r:id="rId21"/>
    <p:sldId id="282" r:id="rId22"/>
    <p:sldId id="283" r:id="rId23"/>
    <p:sldId id="284" r:id="rId24"/>
    <p:sldId id="275" r:id="rId25"/>
    <p:sldId id="285" r:id="rId26"/>
    <p:sldId id="287" r:id="rId27"/>
    <p:sldId id="28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64"/>
    <p:restoredTop sz="85113"/>
  </p:normalViewPr>
  <p:slideViewPr>
    <p:cSldViewPr snapToGrid="0">
      <p:cViewPr varScale="1">
        <p:scale>
          <a:sx n="106" d="100"/>
          <a:sy n="106" d="100"/>
        </p:scale>
        <p:origin x="19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70C19-1292-4805-8989-6FDEF864905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04903B1-58E2-477F-998D-8222D95AA250}">
      <dgm:prSet/>
      <dgm:spPr/>
      <dgm:t>
        <a:bodyPr/>
        <a:lstStyle/>
        <a:p>
          <a:r>
            <a:rPr lang="en-US"/>
            <a:t>Existing chain-of-thought and tool-use paradigms rely solely on text as intermediate reasoning steps</a:t>
          </a:r>
        </a:p>
      </dgm:t>
    </dgm:pt>
    <dgm:pt modelId="{09879080-D937-41AA-B4C4-6AD4B4E3A338}" type="parTrans" cxnId="{598294F3-F4F5-49B0-A6AA-35AB4C633470}">
      <dgm:prSet/>
      <dgm:spPr/>
      <dgm:t>
        <a:bodyPr/>
        <a:lstStyle/>
        <a:p>
          <a:endParaRPr lang="en-US"/>
        </a:p>
      </dgm:t>
    </dgm:pt>
    <dgm:pt modelId="{25BA6C9F-EEF4-4AE4-B124-61FC0BCBF64F}" type="sibTrans" cxnId="{598294F3-F4F5-49B0-A6AA-35AB4C633470}">
      <dgm:prSet/>
      <dgm:spPr/>
      <dgm:t>
        <a:bodyPr/>
        <a:lstStyle/>
        <a:p>
          <a:endParaRPr lang="en-US"/>
        </a:p>
      </dgm:t>
    </dgm:pt>
    <dgm:pt modelId="{1C247221-92AA-476E-AA03-9FC37421AC6E}">
      <dgm:prSet/>
      <dgm:spPr/>
      <dgm:t>
        <a:bodyPr/>
        <a:lstStyle/>
        <a:p>
          <a:r>
            <a:rPr lang="en-US"/>
            <a:t>Humans use sketching to facilitate reasoning in various tasks (e.g., solving geometry problems, reasoning on maps)</a:t>
          </a:r>
        </a:p>
      </dgm:t>
    </dgm:pt>
    <dgm:pt modelId="{1F429A2B-3D42-43FC-969D-41AF669922D5}" type="parTrans" cxnId="{98168FA6-623F-4D2D-835A-CAF775D5FE8A}">
      <dgm:prSet/>
      <dgm:spPr/>
      <dgm:t>
        <a:bodyPr/>
        <a:lstStyle/>
        <a:p>
          <a:endParaRPr lang="en-US"/>
        </a:p>
      </dgm:t>
    </dgm:pt>
    <dgm:pt modelId="{934A7135-314B-4AB1-A0BA-8DA6442A3A31}" type="sibTrans" cxnId="{98168FA6-623F-4D2D-835A-CAF775D5FE8A}">
      <dgm:prSet/>
      <dgm:spPr/>
      <dgm:t>
        <a:bodyPr/>
        <a:lstStyle/>
        <a:p>
          <a:endParaRPr lang="en-US"/>
        </a:p>
      </dgm:t>
    </dgm:pt>
    <dgm:pt modelId="{5ED441AC-E315-4598-9B17-19741C0C4B0B}">
      <dgm:prSet/>
      <dgm:spPr/>
      <dgm:t>
        <a:bodyPr/>
        <a:lstStyle/>
        <a:p>
          <a:r>
            <a:rPr lang="en-US" b="1"/>
            <a:t>Visual SKETCHPAD</a:t>
          </a:r>
          <a:r>
            <a:rPr lang="en-US"/>
            <a:t> introduces a framework that enables multimodal LMs to draw and reason with visual sketches</a:t>
          </a:r>
        </a:p>
      </dgm:t>
    </dgm:pt>
    <dgm:pt modelId="{A63E4089-3CCD-414A-AE6F-756FC9D7F3A0}" type="parTrans" cxnId="{207E6B18-3251-4E0B-966B-95DD7485DA2F}">
      <dgm:prSet/>
      <dgm:spPr/>
      <dgm:t>
        <a:bodyPr/>
        <a:lstStyle/>
        <a:p>
          <a:endParaRPr lang="en-US"/>
        </a:p>
      </dgm:t>
    </dgm:pt>
    <dgm:pt modelId="{58F5E01E-9BE5-4460-A638-91A72C4989A1}" type="sibTrans" cxnId="{207E6B18-3251-4E0B-966B-95DD7485DA2F}">
      <dgm:prSet/>
      <dgm:spPr/>
      <dgm:t>
        <a:bodyPr/>
        <a:lstStyle/>
        <a:p>
          <a:endParaRPr lang="en-US"/>
        </a:p>
      </dgm:t>
    </dgm:pt>
    <dgm:pt modelId="{D59A46A0-39C2-4139-85AF-DAC491091D1A}" type="pres">
      <dgm:prSet presAssocID="{FA970C19-1292-4805-8989-6FDEF8649053}" presName="root" presStyleCnt="0">
        <dgm:presLayoutVars>
          <dgm:dir/>
          <dgm:resizeHandles val="exact"/>
        </dgm:presLayoutVars>
      </dgm:prSet>
      <dgm:spPr/>
    </dgm:pt>
    <dgm:pt modelId="{A320E9FC-FABE-44EC-9866-7E29F6B1AF8E}" type="pres">
      <dgm:prSet presAssocID="{204903B1-58E2-477F-998D-8222D95AA250}" presName="compNode" presStyleCnt="0"/>
      <dgm:spPr/>
    </dgm:pt>
    <dgm:pt modelId="{DAD83631-124C-4D5B-A6C1-6A433DF97E20}" type="pres">
      <dgm:prSet presAssocID="{204903B1-58E2-477F-998D-8222D95AA250}" presName="bgRect" presStyleLbl="bgShp" presStyleIdx="0" presStyleCnt="3"/>
      <dgm:spPr/>
    </dgm:pt>
    <dgm:pt modelId="{8DA23F00-DF7C-49CC-9EC4-6148686E4DFA}" type="pres">
      <dgm:prSet presAssocID="{204903B1-58E2-477F-998D-8222D95AA2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工具"/>
        </a:ext>
      </dgm:extLst>
    </dgm:pt>
    <dgm:pt modelId="{208612AF-6259-4F5F-A0CF-F447AFB5780A}" type="pres">
      <dgm:prSet presAssocID="{204903B1-58E2-477F-998D-8222D95AA250}" presName="spaceRect" presStyleCnt="0"/>
      <dgm:spPr/>
    </dgm:pt>
    <dgm:pt modelId="{037DB2DC-5BE4-45C1-80EC-5F7EA2856BAC}" type="pres">
      <dgm:prSet presAssocID="{204903B1-58E2-477F-998D-8222D95AA250}" presName="parTx" presStyleLbl="revTx" presStyleIdx="0" presStyleCnt="3">
        <dgm:presLayoutVars>
          <dgm:chMax val="0"/>
          <dgm:chPref val="0"/>
        </dgm:presLayoutVars>
      </dgm:prSet>
      <dgm:spPr/>
    </dgm:pt>
    <dgm:pt modelId="{3C0D3C98-81E3-491E-99E1-9F5FB1DF4B91}" type="pres">
      <dgm:prSet presAssocID="{25BA6C9F-EEF4-4AE4-B124-61FC0BCBF64F}" presName="sibTrans" presStyleCnt="0"/>
      <dgm:spPr/>
    </dgm:pt>
    <dgm:pt modelId="{EB4CE422-E0B8-4969-9B02-0885B914B17B}" type="pres">
      <dgm:prSet presAssocID="{1C247221-92AA-476E-AA03-9FC37421AC6E}" presName="compNode" presStyleCnt="0"/>
      <dgm:spPr/>
    </dgm:pt>
    <dgm:pt modelId="{5DD9BA26-0FAB-4E6D-9602-46D4963843AE}" type="pres">
      <dgm:prSet presAssocID="{1C247221-92AA-476E-AA03-9FC37421AC6E}" presName="bgRect" presStyleLbl="bgShp" presStyleIdx="1" presStyleCnt="3"/>
      <dgm:spPr/>
    </dgm:pt>
    <dgm:pt modelId="{053A8A8A-CE4D-4162-83E4-7A9298FE565F}" type="pres">
      <dgm:prSet presAssocID="{1C247221-92AA-476E-AA03-9FC37421AC6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wing Compass"/>
        </a:ext>
      </dgm:extLst>
    </dgm:pt>
    <dgm:pt modelId="{FBCC766E-41BD-4ED3-918C-053AE3DCB1AD}" type="pres">
      <dgm:prSet presAssocID="{1C247221-92AA-476E-AA03-9FC37421AC6E}" presName="spaceRect" presStyleCnt="0"/>
      <dgm:spPr/>
    </dgm:pt>
    <dgm:pt modelId="{3F06EA01-BB2D-44C9-9571-AF30CA2653DD}" type="pres">
      <dgm:prSet presAssocID="{1C247221-92AA-476E-AA03-9FC37421AC6E}" presName="parTx" presStyleLbl="revTx" presStyleIdx="1" presStyleCnt="3">
        <dgm:presLayoutVars>
          <dgm:chMax val="0"/>
          <dgm:chPref val="0"/>
        </dgm:presLayoutVars>
      </dgm:prSet>
      <dgm:spPr/>
    </dgm:pt>
    <dgm:pt modelId="{52B33526-3360-4AEE-A846-37F8A3ED72C5}" type="pres">
      <dgm:prSet presAssocID="{934A7135-314B-4AB1-A0BA-8DA6442A3A31}" presName="sibTrans" presStyleCnt="0"/>
      <dgm:spPr/>
    </dgm:pt>
    <dgm:pt modelId="{2315906C-C4DA-42A0-888B-970CEDA1B3AD}" type="pres">
      <dgm:prSet presAssocID="{5ED441AC-E315-4598-9B17-19741C0C4B0B}" presName="compNode" presStyleCnt="0"/>
      <dgm:spPr/>
    </dgm:pt>
    <dgm:pt modelId="{06D8F18F-758D-4CDF-908D-91D8FC9D727E}" type="pres">
      <dgm:prSet presAssocID="{5ED441AC-E315-4598-9B17-19741C0C4B0B}" presName="bgRect" presStyleLbl="bgShp" presStyleIdx="2" presStyleCnt="3"/>
      <dgm:spPr/>
    </dgm:pt>
    <dgm:pt modelId="{364BBB52-1341-4D2A-A9A3-2B4B5B2A08D5}" type="pres">
      <dgm:prSet presAssocID="{5ED441AC-E315-4598-9B17-19741C0C4B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铅笔"/>
        </a:ext>
      </dgm:extLst>
    </dgm:pt>
    <dgm:pt modelId="{4FD1F6F8-6140-49D4-958F-E2D250D1AA26}" type="pres">
      <dgm:prSet presAssocID="{5ED441AC-E315-4598-9B17-19741C0C4B0B}" presName="spaceRect" presStyleCnt="0"/>
      <dgm:spPr/>
    </dgm:pt>
    <dgm:pt modelId="{ADCEB7CD-C028-408E-80D5-4209AA90BCA8}" type="pres">
      <dgm:prSet presAssocID="{5ED441AC-E315-4598-9B17-19741C0C4B0B}" presName="parTx" presStyleLbl="revTx" presStyleIdx="2" presStyleCnt="3">
        <dgm:presLayoutVars>
          <dgm:chMax val="0"/>
          <dgm:chPref val="0"/>
        </dgm:presLayoutVars>
      </dgm:prSet>
      <dgm:spPr/>
    </dgm:pt>
  </dgm:ptLst>
  <dgm:cxnLst>
    <dgm:cxn modelId="{0A76C215-AF58-4D0A-A321-A79B27BBBB6A}" type="presOf" srcId="{FA970C19-1292-4805-8989-6FDEF8649053}" destId="{D59A46A0-39C2-4139-85AF-DAC491091D1A}" srcOrd="0" destOrd="0" presId="urn:microsoft.com/office/officeart/2018/2/layout/IconVerticalSolidList"/>
    <dgm:cxn modelId="{207E6B18-3251-4E0B-966B-95DD7485DA2F}" srcId="{FA970C19-1292-4805-8989-6FDEF8649053}" destId="{5ED441AC-E315-4598-9B17-19741C0C4B0B}" srcOrd="2" destOrd="0" parTransId="{A63E4089-3CCD-414A-AE6F-756FC9D7F3A0}" sibTransId="{58F5E01E-9BE5-4460-A638-91A72C4989A1}"/>
    <dgm:cxn modelId="{6CC0283F-1265-4659-9DFD-792819684A30}" type="presOf" srcId="{204903B1-58E2-477F-998D-8222D95AA250}" destId="{037DB2DC-5BE4-45C1-80EC-5F7EA2856BAC}" srcOrd="0" destOrd="0" presId="urn:microsoft.com/office/officeart/2018/2/layout/IconVerticalSolidList"/>
    <dgm:cxn modelId="{7DDEF165-0FE6-4A24-B6EA-4253F2A0F3BB}" type="presOf" srcId="{5ED441AC-E315-4598-9B17-19741C0C4B0B}" destId="{ADCEB7CD-C028-408E-80D5-4209AA90BCA8}" srcOrd="0" destOrd="0" presId="urn:microsoft.com/office/officeart/2018/2/layout/IconVerticalSolidList"/>
    <dgm:cxn modelId="{57C9FE8F-FC48-4D56-BA0E-CA8A6BFD905A}" type="presOf" srcId="{1C247221-92AA-476E-AA03-9FC37421AC6E}" destId="{3F06EA01-BB2D-44C9-9571-AF30CA2653DD}" srcOrd="0" destOrd="0" presId="urn:microsoft.com/office/officeart/2018/2/layout/IconVerticalSolidList"/>
    <dgm:cxn modelId="{98168FA6-623F-4D2D-835A-CAF775D5FE8A}" srcId="{FA970C19-1292-4805-8989-6FDEF8649053}" destId="{1C247221-92AA-476E-AA03-9FC37421AC6E}" srcOrd="1" destOrd="0" parTransId="{1F429A2B-3D42-43FC-969D-41AF669922D5}" sibTransId="{934A7135-314B-4AB1-A0BA-8DA6442A3A31}"/>
    <dgm:cxn modelId="{598294F3-F4F5-49B0-A6AA-35AB4C633470}" srcId="{FA970C19-1292-4805-8989-6FDEF8649053}" destId="{204903B1-58E2-477F-998D-8222D95AA250}" srcOrd="0" destOrd="0" parTransId="{09879080-D937-41AA-B4C4-6AD4B4E3A338}" sibTransId="{25BA6C9F-EEF4-4AE4-B124-61FC0BCBF64F}"/>
    <dgm:cxn modelId="{28EC6211-D986-4F68-8735-2BDF38379852}" type="presParOf" srcId="{D59A46A0-39C2-4139-85AF-DAC491091D1A}" destId="{A320E9FC-FABE-44EC-9866-7E29F6B1AF8E}" srcOrd="0" destOrd="0" presId="urn:microsoft.com/office/officeart/2018/2/layout/IconVerticalSolidList"/>
    <dgm:cxn modelId="{12CE6AE8-D6A5-4CC6-A7FC-BB2650D020AE}" type="presParOf" srcId="{A320E9FC-FABE-44EC-9866-7E29F6B1AF8E}" destId="{DAD83631-124C-4D5B-A6C1-6A433DF97E20}" srcOrd="0" destOrd="0" presId="urn:microsoft.com/office/officeart/2018/2/layout/IconVerticalSolidList"/>
    <dgm:cxn modelId="{6649469C-4835-4007-B46C-889DE4B053E4}" type="presParOf" srcId="{A320E9FC-FABE-44EC-9866-7E29F6B1AF8E}" destId="{8DA23F00-DF7C-49CC-9EC4-6148686E4DFA}" srcOrd="1" destOrd="0" presId="urn:microsoft.com/office/officeart/2018/2/layout/IconVerticalSolidList"/>
    <dgm:cxn modelId="{A2C4AA46-160C-4AC0-B826-63C14EF5DB9C}" type="presParOf" srcId="{A320E9FC-FABE-44EC-9866-7E29F6B1AF8E}" destId="{208612AF-6259-4F5F-A0CF-F447AFB5780A}" srcOrd="2" destOrd="0" presId="urn:microsoft.com/office/officeart/2018/2/layout/IconVerticalSolidList"/>
    <dgm:cxn modelId="{D2F87275-8903-45EE-9111-5179C5952212}" type="presParOf" srcId="{A320E9FC-FABE-44EC-9866-7E29F6B1AF8E}" destId="{037DB2DC-5BE4-45C1-80EC-5F7EA2856BAC}" srcOrd="3" destOrd="0" presId="urn:microsoft.com/office/officeart/2018/2/layout/IconVerticalSolidList"/>
    <dgm:cxn modelId="{E819DEF8-20C1-4F6F-9121-9CB5EE48F538}" type="presParOf" srcId="{D59A46A0-39C2-4139-85AF-DAC491091D1A}" destId="{3C0D3C98-81E3-491E-99E1-9F5FB1DF4B91}" srcOrd="1" destOrd="0" presId="urn:microsoft.com/office/officeart/2018/2/layout/IconVerticalSolidList"/>
    <dgm:cxn modelId="{F7422B0F-EA40-417A-A0ED-7EC433528634}" type="presParOf" srcId="{D59A46A0-39C2-4139-85AF-DAC491091D1A}" destId="{EB4CE422-E0B8-4969-9B02-0885B914B17B}" srcOrd="2" destOrd="0" presId="urn:microsoft.com/office/officeart/2018/2/layout/IconVerticalSolidList"/>
    <dgm:cxn modelId="{6B50FD2F-DCFF-4616-A32D-7CBAC56ABEEE}" type="presParOf" srcId="{EB4CE422-E0B8-4969-9B02-0885B914B17B}" destId="{5DD9BA26-0FAB-4E6D-9602-46D4963843AE}" srcOrd="0" destOrd="0" presId="urn:microsoft.com/office/officeart/2018/2/layout/IconVerticalSolidList"/>
    <dgm:cxn modelId="{97AD331B-00B1-4E9E-9A03-CF71C44743AD}" type="presParOf" srcId="{EB4CE422-E0B8-4969-9B02-0885B914B17B}" destId="{053A8A8A-CE4D-4162-83E4-7A9298FE565F}" srcOrd="1" destOrd="0" presId="urn:microsoft.com/office/officeart/2018/2/layout/IconVerticalSolidList"/>
    <dgm:cxn modelId="{3A71E175-1899-4D78-B984-346CE9B541AC}" type="presParOf" srcId="{EB4CE422-E0B8-4969-9B02-0885B914B17B}" destId="{FBCC766E-41BD-4ED3-918C-053AE3DCB1AD}" srcOrd="2" destOrd="0" presId="urn:microsoft.com/office/officeart/2018/2/layout/IconVerticalSolidList"/>
    <dgm:cxn modelId="{265501A0-0F31-402B-B842-56964CC8DC2C}" type="presParOf" srcId="{EB4CE422-E0B8-4969-9B02-0885B914B17B}" destId="{3F06EA01-BB2D-44C9-9571-AF30CA2653DD}" srcOrd="3" destOrd="0" presId="urn:microsoft.com/office/officeart/2018/2/layout/IconVerticalSolidList"/>
    <dgm:cxn modelId="{104E57B1-77C8-4143-B40B-B4B66EA8CDF5}" type="presParOf" srcId="{D59A46A0-39C2-4139-85AF-DAC491091D1A}" destId="{52B33526-3360-4AEE-A846-37F8A3ED72C5}" srcOrd="3" destOrd="0" presId="urn:microsoft.com/office/officeart/2018/2/layout/IconVerticalSolidList"/>
    <dgm:cxn modelId="{47ACF22F-906F-471F-A46E-D00D389A8225}" type="presParOf" srcId="{D59A46A0-39C2-4139-85AF-DAC491091D1A}" destId="{2315906C-C4DA-42A0-888B-970CEDA1B3AD}" srcOrd="4" destOrd="0" presId="urn:microsoft.com/office/officeart/2018/2/layout/IconVerticalSolidList"/>
    <dgm:cxn modelId="{8DA39304-D8E4-4013-8236-898D0A5883F2}" type="presParOf" srcId="{2315906C-C4DA-42A0-888B-970CEDA1B3AD}" destId="{06D8F18F-758D-4CDF-908D-91D8FC9D727E}" srcOrd="0" destOrd="0" presId="urn:microsoft.com/office/officeart/2018/2/layout/IconVerticalSolidList"/>
    <dgm:cxn modelId="{B4CCE9D6-3C05-489C-89C1-3A5E459D7F9C}" type="presParOf" srcId="{2315906C-C4DA-42A0-888B-970CEDA1B3AD}" destId="{364BBB52-1341-4D2A-A9A3-2B4B5B2A08D5}" srcOrd="1" destOrd="0" presId="urn:microsoft.com/office/officeart/2018/2/layout/IconVerticalSolidList"/>
    <dgm:cxn modelId="{1267237B-BE26-44DD-BC23-9AD90120F25D}" type="presParOf" srcId="{2315906C-C4DA-42A0-888B-970CEDA1B3AD}" destId="{4FD1F6F8-6140-49D4-958F-E2D250D1AA26}" srcOrd="2" destOrd="0" presId="urn:microsoft.com/office/officeart/2018/2/layout/IconVerticalSolidList"/>
    <dgm:cxn modelId="{22EEA039-FE31-4600-A21D-873EBF91BD5A}" type="presParOf" srcId="{2315906C-C4DA-42A0-888B-970CEDA1B3AD}" destId="{ADCEB7CD-C028-408E-80D5-4209AA90BCA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73C92-1E63-4ED9-A9B3-4A82E9145EA6}" type="doc">
      <dgm:prSet loTypeId="urn:microsoft.com/office/officeart/2018/2/layout/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3D821A23-03B4-4FD5-B5BD-9F83277261C3}">
      <dgm:prSet/>
      <dgm:spPr/>
      <dgm:t>
        <a:bodyPr/>
        <a:lstStyle/>
        <a:p>
          <a:pPr>
            <a:lnSpc>
              <a:spcPct val="100000"/>
            </a:lnSpc>
            <a:defRPr b="1"/>
          </a:pPr>
          <a:r>
            <a:rPr lang="en-US" b="1"/>
            <a:t>Mathematical Tasks</a:t>
          </a:r>
          <a:endParaRPr lang="en-US"/>
        </a:p>
      </dgm:t>
    </dgm:pt>
    <dgm:pt modelId="{75602A92-30EB-4246-8B14-351E53D095E6}" type="parTrans" cxnId="{DB0A28A1-8FFD-4D57-B9A9-14594AF0EE93}">
      <dgm:prSet/>
      <dgm:spPr/>
      <dgm:t>
        <a:bodyPr/>
        <a:lstStyle/>
        <a:p>
          <a:endParaRPr lang="en-US"/>
        </a:p>
      </dgm:t>
    </dgm:pt>
    <dgm:pt modelId="{4B2CDC41-577D-4675-BDB8-85DE4C58363D}" type="sibTrans" cxnId="{DB0A28A1-8FFD-4D57-B9A9-14594AF0EE93}">
      <dgm:prSet/>
      <dgm:spPr/>
      <dgm:t>
        <a:bodyPr/>
        <a:lstStyle/>
        <a:p>
          <a:endParaRPr lang="en-US"/>
        </a:p>
      </dgm:t>
    </dgm:pt>
    <dgm:pt modelId="{6E8C3630-E866-4D09-B373-791041D35FFD}">
      <dgm:prSet/>
      <dgm:spPr/>
      <dgm:t>
        <a:bodyPr/>
        <a:lstStyle/>
        <a:p>
          <a:pPr>
            <a:lnSpc>
              <a:spcPct val="100000"/>
            </a:lnSpc>
          </a:pPr>
          <a:r>
            <a:rPr lang="en-US"/>
            <a:t>Geometry problems</a:t>
          </a:r>
        </a:p>
      </dgm:t>
    </dgm:pt>
    <dgm:pt modelId="{AE862F04-5646-4F85-9D28-0D97FFCD7125}" type="parTrans" cxnId="{CDB912E3-D3AE-4221-9031-0780C0AA6267}">
      <dgm:prSet/>
      <dgm:spPr/>
      <dgm:t>
        <a:bodyPr/>
        <a:lstStyle/>
        <a:p>
          <a:endParaRPr lang="en-US"/>
        </a:p>
      </dgm:t>
    </dgm:pt>
    <dgm:pt modelId="{2E35B66F-388C-4966-B768-4E3447956D33}" type="sibTrans" cxnId="{CDB912E3-D3AE-4221-9031-0780C0AA6267}">
      <dgm:prSet/>
      <dgm:spPr/>
      <dgm:t>
        <a:bodyPr/>
        <a:lstStyle/>
        <a:p>
          <a:endParaRPr lang="en-US"/>
        </a:p>
      </dgm:t>
    </dgm:pt>
    <dgm:pt modelId="{9B034362-70EA-468B-8540-AB27BE199BEC}">
      <dgm:prSet/>
      <dgm:spPr/>
      <dgm:t>
        <a:bodyPr/>
        <a:lstStyle/>
        <a:p>
          <a:pPr>
            <a:lnSpc>
              <a:spcPct val="100000"/>
            </a:lnSpc>
          </a:pPr>
          <a:r>
            <a:rPr lang="en-US"/>
            <a:t>Mathematical functions</a:t>
          </a:r>
        </a:p>
      </dgm:t>
    </dgm:pt>
    <dgm:pt modelId="{C06DBDE9-94C4-4F41-BF1C-4E1975679732}" type="parTrans" cxnId="{B4DF9A93-C13B-4CEB-BA94-BFCBD36CDA73}">
      <dgm:prSet/>
      <dgm:spPr/>
      <dgm:t>
        <a:bodyPr/>
        <a:lstStyle/>
        <a:p>
          <a:endParaRPr lang="en-US"/>
        </a:p>
      </dgm:t>
    </dgm:pt>
    <dgm:pt modelId="{68A637EC-DA53-4120-B33E-B99354F1E6FD}" type="sibTrans" cxnId="{B4DF9A93-C13B-4CEB-BA94-BFCBD36CDA73}">
      <dgm:prSet/>
      <dgm:spPr/>
      <dgm:t>
        <a:bodyPr/>
        <a:lstStyle/>
        <a:p>
          <a:endParaRPr lang="en-US"/>
        </a:p>
      </dgm:t>
    </dgm:pt>
    <dgm:pt modelId="{E80C85C5-FE24-4789-8B41-9966F13B98F6}">
      <dgm:prSet/>
      <dgm:spPr/>
      <dgm:t>
        <a:bodyPr/>
        <a:lstStyle/>
        <a:p>
          <a:pPr>
            <a:lnSpc>
              <a:spcPct val="100000"/>
            </a:lnSpc>
          </a:pPr>
          <a:r>
            <a:rPr lang="en-US"/>
            <a:t>Graph algorithms </a:t>
          </a:r>
        </a:p>
      </dgm:t>
    </dgm:pt>
    <dgm:pt modelId="{CB3C9F3D-34AA-419C-8941-5818F37FC32F}" type="parTrans" cxnId="{72CDE7A5-1BB6-4D09-A353-76245C1062F3}">
      <dgm:prSet/>
      <dgm:spPr/>
      <dgm:t>
        <a:bodyPr/>
        <a:lstStyle/>
        <a:p>
          <a:endParaRPr lang="en-US"/>
        </a:p>
      </dgm:t>
    </dgm:pt>
    <dgm:pt modelId="{8E87F12E-EC63-458E-9CAC-D2B00BE63413}" type="sibTrans" cxnId="{72CDE7A5-1BB6-4D09-A353-76245C1062F3}">
      <dgm:prSet/>
      <dgm:spPr/>
      <dgm:t>
        <a:bodyPr/>
        <a:lstStyle/>
        <a:p>
          <a:endParaRPr lang="en-US"/>
        </a:p>
      </dgm:t>
    </dgm:pt>
    <dgm:pt modelId="{31DBAD57-4B93-4B19-B08D-FC0BBCEA664E}">
      <dgm:prSet/>
      <dgm:spPr/>
      <dgm:t>
        <a:bodyPr/>
        <a:lstStyle/>
        <a:p>
          <a:pPr>
            <a:lnSpc>
              <a:spcPct val="100000"/>
            </a:lnSpc>
          </a:pPr>
          <a:r>
            <a:rPr lang="en-US"/>
            <a:t>Game strategies</a:t>
          </a:r>
        </a:p>
      </dgm:t>
    </dgm:pt>
    <dgm:pt modelId="{304C9AC1-B350-46EC-8C4F-8D80E064954A}" type="parTrans" cxnId="{989A18E6-5A36-4536-8F1E-0D9FA25D48BF}">
      <dgm:prSet/>
      <dgm:spPr/>
      <dgm:t>
        <a:bodyPr/>
        <a:lstStyle/>
        <a:p>
          <a:endParaRPr lang="en-US"/>
        </a:p>
      </dgm:t>
    </dgm:pt>
    <dgm:pt modelId="{49396C82-ED36-4F66-9532-99A0DA62BB88}" type="sibTrans" cxnId="{989A18E6-5A36-4536-8F1E-0D9FA25D48BF}">
      <dgm:prSet/>
      <dgm:spPr/>
      <dgm:t>
        <a:bodyPr/>
        <a:lstStyle/>
        <a:p>
          <a:endParaRPr lang="en-US"/>
        </a:p>
      </dgm:t>
    </dgm:pt>
    <dgm:pt modelId="{9D357AB3-55CA-4908-9AE1-59CBC5B43F11}">
      <dgm:prSet/>
      <dgm:spPr/>
      <dgm:t>
        <a:bodyPr/>
        <a:lstStyle/>
        <a:p>
          <a:pPr>
            <a:lnSpc>
              <a:spcPct val="100000"/>
            </a:lnSpc>
            <a:defRPr b="1"/>
          </a:pPr>
          <a:r>
            <a:rPr lang="en-US" b="1"/>
            <a:t>Visual Reasoning Tasks</a:t>
          </a:r>
          <a:endParaRPr lang="en-US"/>
        </a:p>
      </dgm:t>
    </dgm:pt>
    <dgm:pt modelId="{59A482BE-15C6-42A0-9292-30D5337442AC}" type="parTrans" cxnId="{123CE424-5DDC-4596-BEBA-9676D6085B4B}">
      <dgm:prSet/>
      <dgm:spPr/>
      <dgm:t>
        <a:bodyPr/>
        <a:lstStyle/>
        <a:p>
          <a:endParaRPr lang="en-US"/>
        </a:p>
      </dgm:t>
    </dgm:pt>
    <dgm:pt modelId="{A1A612E1-B435-4559-A3B9-3C0E5B38AFF6}" type="sibTrans" cxnId="{123CE424-5DDC-4596-BEBA-9676D6085B4B}">
      <dgm:prSet/>
      <dgm:spPr/>
      <dgm:t>
        <a:bodyPr/>
        <a:lstStyle/>
        <a:p>
          <a:endParaRPr lang="en-US"/>
        </a:p>
      </dgm:t>
    </dgm:pt>
    <dgm:pt modelId="{3D888AEB-D088-4251-A712-7FDBC9818A4A}">
      <dgm:prSet/>
      <dgm:spPr/>
      <dgm:t>
        <a:bodyPr/>
        <a:lstStyle/>
        <a:p>
          <a:pPr>
            <a:lnSpc>
              <a:spcPct val="100000"/>
            </a:lnSpc>
          </a:pPr>
          <a:r>
            <a:rPr lang="en-US"/>
            <a:t>Depth estimation</a:t>
          </a:r>
        </a:p>
      </dgm:t>
    </dgm:pt>
    <dgm:pt modelId="{9A2870F4-8BDC-4B6B-9C45-A927F81EF16A}" type="parTrans" cxnId="{F7BB8A86-AE8E-42BE-B9D7-97D273F20294}">
      <dgm:prSet/>
      <dgm:spPr/>
      <dgm:t>
        <a:bodyPr/>
        <a:lstStyle/>
        <a:p>
          <a:endParaRPr lang="en-US"/>
        </a:p>
      </dgm:t>
    </dgm:pt>
    <dgm:pt modelId="{0EB84CA9-0945-4E7B-BEFF-A8C04BEF4195}" type="sibTrans" cxnId="{F7BB8A86-AE8E-42BE-B9D7-97D273F20294}">
      <dgm:prSet/>
      <dgm:spPr/>
      <dgm:t>
        <a:bodyPr/>
        <a:lstStyle/>
        <a:p>
          <a:endParaRPr lang="en-US"/>
        </a:p>
      </dgm:t>
    </dgm:pt>
    <dgm:pt modelId="{ED45220B-F50F-48F7-803A-4DBFCF906AC8}">
      <dgm:prSet/>
      <dgm:spPr/>
      <dgm:t>
        <a:bodyPr/>
        <a:lstStyle/>
        <a:p>
          <a:pPr>
            <a:lnSpc>
              <a:spcPct val="100000"/>
            </a:lnSpc>
          </a:pPr>
          <a:r>
            <a:rPr lang="en-US" dirty="0"/>
            <a:t>Visual correspondence, semantic correspondence</a:t>
          </a:r>
        </a:p>
      </dgm:t>
    </dgm:pt>
    <dgm:pt modelId="{A9ED3782-AA50-420F-B183-581866B5ED38}" type="parTrans" cxnId="{BE832341-8A49-49F3-9320-71D408EB6DEE}">
      <dgm:prSet/>
      <dgm:spPr/>
      <dgm:t>
        <a:bodyPr/>
        <a:lstStyle/>
        <a:p>
          <a:endParaRPr lang="en-US"/>
        </a:p>
      </dgm:t>
    </dgm:pt>
    <dgm:pt modelId="{1AD3EE40-2D4E-4A93-BA32-CACFEB79ED2E}" type="sibTrans" cxnId="{BE832341-8A49-49F3-9320-71D408EB6DEE}">
      <dgm:prSet/>
      <dgm:spPr/>
      <dgm:t>
        <a:bodyPr/>
        <a:lstStyle/>
        <a:p>
          <a:endParaRPr lang="en-US"/>
        </a:p>
      </dgm:t>
    </dgm:pt>
    <dgm:pt modelId="{319F1BD2-8740-4D91-A9A9-266F01515532}">
      <dgm:prSet/>
      <dgm:spPr/>
      <dgm:t>
        <a:bodyPr/>
        <a:lstStyle/>
        <a:p>
          <a:pPr>
            <a:lnSpc>
              <a:spcPct val="100000"/>
            </a:lnSpc>
          </a:pPr>
          <a:r>
            <a:rPr lang="en-US"/>
            <a:t>Complex visual question answering benchmarks</a:t>
          </a:r>
        </a:p>
      </dgm:t>
    </dgm:pt>
    <dgm:pt modelId="{74344696-DA9E-4798-B09E-46DBAEC334D6}" type="parTrans" cxnId="{C7D1B7F2-51AE-48E4-B1E2-0DB153D21461}">
      <dgm:prSet/>
      <dgm:spPr/>
      <dgm:t>
        <a:bodyPr/>
        <a:lstStyle/>
        <a:p>
          <a:endParaRPr lang="en-US"/>
        </a:p>
      </dgm:t>
    </dgm:pt>
    <dgm:pt modelId="{729B5C4F-C432-40BF-AA1C-C89EEF6DC6E4}" type="sibTrans" cxnId="{C7D1B7F2-51AE-48E4-B1E2-0DB153D21461}">
      <dgm:prSet/>
      <dgm:spPr/>
      <dgm:t>
        <a:bodyPr/>
        <a:lstStyle/>
        <a:p>
          <a:endParaRPr lang="en-US"/>
        </a:p>
      </dgm:t>
    </dgm:pt>
    <dgm:pt modelId="{1C094E87-0788-4C43-AEBE-5593DCC25CB2}" type="pres">
      <dgm:prSet presAssocID="{97273C92-1E63-4ED9-A9B3-4A82E9145EA6}" presName="root" presStyleCnt="0">
        <dgm:presLayoutVars>
          <dgm:dir/>
          <dgm:resizeHandles val="exact"/>
        </dgm:presLayoutVars>
      </dgm:prSet>
      <dgm:spPr/>
    </dgm:pt>
    <dgm:pt modelId="{1BA16426-453B-4CD6-8BC3-6843820C3BB9}" type="pres">
      <dgm:prSet presAssocID="{3D821A23-03B4-4FD5-B5BD-9F83277261C3}" presName="compNode" presStyleCnt="0"/>
      <dgm:spPr/>
    </dgm:pt>
    <dgm:pt modelId="{6DDFBBA7-A976-4268-9373-96EC08A39A47}" type="pres">
      <dgm:prSet presAssocID="{3D821A23-03B4-4FD5-B5BD-9F83277261C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计算器"/>
        </a:ext>
      </dgm:extLst>
    </dgm:pt>
    <dgm:pt modelId="{B18BC294-2A20-4AEF-97C4-245A7913C611}" type="pres">
      <dgm:prSet presAssocID="{3D821A23-03B4-4FD5-B5BD-9F83277261C3}" presName="iconSpace" presStyleCnt="0"/>
      <dgm:spPr/>
    </dgm:pt>
    <dgm:pt modelId="{E6003810-B651-412D-854B-C2194E109787}" type="pres">
      <dgm:prSet presAssocID="{3D821A23-03B4-4FD5-B5BD-9F83277261C3}" presName="parTx" presStyleLbl="revTx" presStyleIdx="0" presStyleCnt="4">
        <dgm:presLayoutVars>
          <dgm:chMax val="0"/>
          <dgm:chPref val="0"/>
        </dgm:presLayoutVars>
      </dgm:prSet>
      <dgm:spPr/>
    </dgm:pt>
    <dgm:pt modelId="{523EE761-7792-423B-8173-E3981E14782F}" type="pres">
      <dgm:prSet presAssocID="{3D821A23-03B4-4FD5-B5BD-9F83277261C3}" presName="txSpace" presStyleCnt="0"/>
      <dgm:spPr/>
    </dgm:pt>
    <dgm:pt modelId="{A4585245-D331-408A-9C03-F551F929FBAF}" type="pres">
      <dgm:prSet presAssocID="{3D821A23-03B4-4FD5-B5BD-9F83277261C3}" presName="desTx" presStyleLbl="revTx" presStyleIdx="1" presStyleCnt="4">
        <dgm:presLayoutVars/>
      </dgm:prSet>
      <dgm:spPr/>
    </dgm:pt>
    <dgm:pt modelId="{3D029B5A-465C-44AE-B67F-D63BDD107694}" type="pres">
      <dgm:prSet presAssocID="{4B2CDC41-577D-4675-BDB8-85DE4C58363D}" presName="sibTrans" presStyleCnt="0"/>
      <dgm:spPr/>
    </dgm:pt>
    <dgm:pt modelId="{1B34B328-25C7-4319-BB95-2147B2254FBC}" type="pres">
      <dgm:prSet presAssocID="{9D357AB3-55CA-4908-9AE1-59CBC5B43F11}" presName="compNode" presStyleCnt="0"/>
      <dgm:spPr/>
    </dgm:pt>
    <dgm:pt modelId="{B366BE2F-3562-48A1-A9D0-F9469424A5E3}" type="pres">
      <dgm:prSet presAssocID="{9D357AB3-55CA-4908-9AE1-59CBC5B43F1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D4ED06E-13DC-4DD4-A15B-A2EAD52F6EFE}" type="pres">
      <dgm:prSet presAssocID="{9D357AB3-55CA-4908-9AE1-59CBC5B43F11}" presName="iconSpace" presStyleCnt="0"/>
      <dgm:spPr/>
    </dgm:pt>
    <dgm:pt modelId="{7B7C334D-D8EF-45E4-9C1D-98899F40A229}" type="pres">
      <dgm:prSet presAssocID="{9D357AB3-55CA-4908-9AE1-59CBC5B43F11}" presName="parTx" presStyleLbl="revTx" presStyleIdx="2" presStyleCnt="4">
        <dgm:presLayoutVars>
          <dgm:chMax val="0"/>
          <dgm:chPref val="0"/>
        </dgm:presLayoutVars>
      </dgm:prSet>
      <dgm:spPr/>
    </dgm:pt>
    <dgm:pt modelId="{A29604C1-8C3E-4EDD-8AAE-78DFE5101679}" type="pres">
      <dgm:prSet presAssocID="{9D357AB3-55CA-4908-9AE1-59CBC5B43F11}" presName="txSpace" presStyleCnt="0"/>
      <dgm:spPr/>
    </dgm:pt>
    <dgm:pt modelId="{B685D144-6E69-419C-922D-63061E8434C3}" type="pres">
      <dgm:prSet presAssocID="{9D357AB3-55CA-4908-9AE1-59CBC5B43F11}" presName="desTx" presStyleLbl="revTx" presStyleIdx="3" presStyleCnt="4">
        <dgm:presLayoutVars/>
      </dgm:prSet>
      <dgm:spPr/>
    </dgm:pt>
  </dgm:ptLst>
  <dgm:cxnLst>
    <dgm:cxn modelId="{1C12E30F-4DFB-454C-9F57-4C834775E4BD}" type="presOf" srcId="{31DBAD57-4B93-4B19-B08D-FC0BBCEA664E}" destId="{A4585245-D331-408A-9C03-F551F929FBAF}" srcOrd="0" destOrd="3" presId="urn:microsoft.com/office/officeart/2018/2/layout/IconLabelDescriptionList"/>
    <dgm:cxn modelId="{123CE424-5DDC-4596-BEBA-9676D6085B4B}" srcId="{97273C92-1E63-4ED9-A9B3-4A82E9145EA6}" destId="{9D357AB3-55CA-4908-9AE1-59CBC5B43F11}" srcOrd="1" destOrd="0" parTransId="{59A482BE-15C6-42A0-9292-30D5337442AC}" sibTransId="{A1A612E1-B435-4559-A3B9-3C0E5B38AFF6}"/>
    <dgm:cxn modelId="{BA0FF527-3EA9-8146-803A-077FCEE903E1}" type="presOf" srcId="{E80C85C5-FE24-4789-8B41-9966F13B98F6}" destId="{A4585245-D331-408A-9C03-F551F929FBAF}" srcOrd="0" destOrd="2" presId="urn:microsoft.com/office/officeart/2018/2/layout/IconLabelDescriptionList"/>
    <dgm:cxn modelId="{0E223538-5E88-FE47-90C2-D03521C737F7}" type="presOf" srcId="{3D821A23-03B4-4FD5-B5BD-9F83277261C3}" destId="{E6003810-B651-412D-854B-C2194E109787}" srcOrd="0" destOrd="0" presId="urn:microsoft.com/office/officeart/2018/2/layout/IconLabelDescriptionList"/>
    <dgm:cxn modelId="{BE832341-8A49-49F3-9320-71D408EB6DEE}" srcId="{9D357AB3-55CA-4908-9AE1-59CBC5B43F11}" destId="{ED45220B-F50F-48F7-803A-4DBFCF906AC8}" srcOrd="1" destOrd="0" parTransId="{A9ED3782-AA50-420F-B183-581866B5ED38}" sibTransId="{1AD3EE40-2D4E-4A93-BA32-CACFEB79ED2E}"/>
    <dgm:cxn modelId="{512E2950-2CB5-AE46-955D-F0E72DE2DD5C}" type="presOf" srcId="{9B034362-70EA-468B-8540-AB27BE199BEC}" destId="{A4585245-D331-408A-9C03-F551F929FBAF}" srcOrd="0" destOrd="1" presId="urn:microsoft.com/office/officeart/2018/2/layout/IconLabelDescriptionList"/>
    <dgm:cxn modelId="{F7BB8A86-AE8E-42BE-B9D7-97D273F20294}" srcId="{9D357AB3-55CA-4908-9AE1-59CBC5B43F11}" destId="{3D888AEB-D088-4251-A712-7FDBC9818A4A}" srcOrd="0" destOrd="0" parTransId="{9A2870F4-8BDC-4B6B-9C45-A927F81EF16A}" sibTransId="{0EB84CA9-0945-4E7B-BEFF-A8C04BEF4195}"/>
    <dgm:cxn modelId="{B4DF9A93-C13B-4CEB-BA94-BFCBD36CDA73}" srcId="{3D821A23-03B4-4FD5-B5BD-9F83277261C3}" destId="{9B034362-70EA-468B-8540-AB27BE199BEC}" srcOrd="1" destOrd="0" parTransId="{C06DBDE9-94C4-4F41-BF1C-4E1975679732}" sibTransId="{68A637EC-DA53-4120-B33E-B99354F1E6FD}"/>
    <dgm:cxn modelId="{74B7B89C-6348-5343-9652-93DD7E5E2642}" type="presOf" srcId="{3D888AEB-D088-4251-A712-7FDBC9818A4A}" destId="{B685D144-6E69-419C-922D-63061E8434C3}" srcOrd="0" destOrd="0" presId="urn:microsoft.com/office/officeart/2018/2/layout/IconLabelDescriptionList"/>
    <dgm:cxn modelId="{DB0A28A1-8FFD-4D57-B9A9-14594AF0EE93}" srcId="{97273C92-1E63-4ED9-A9B3-4A82E9145EA6}" destId="{3D821A23-03B4-4FD5-B5BD-9F83277261C3}" srcOrd="0" destOrd="0" parTransId="{75602A92-30EB-4246-8B14-351E53D095E6}" sibTransId="{4B2CDC41-577D-4675-BDB8-85DE4C58363D}"/>
    <dgm:cxn modelId="{37A66FA1-4643-1544-906A-979649D8B929}" type="presOf" srcId="{97273C92-1E63-4ED9-A9B3-4A82E9145EA6}" destId="{1C094E87-0788-4C43-AEBE-5593DCC25CB2}" srcOrd="0" destOrd="0" presId="urn:microsoft.com/office/officeart/2018/2/layout/IconLabelDescriptionList"/>
    <dgm:cxn modelId="{72CDE7A5-1BB6-4D09-A353-76245C1062F3}" srcId="{3D821A23-03B4-4FD5-B5BD-9F83277261C3}" destId="{E80C85C5-FE24-4789-8B41-9966F13B98F6}" srcOrd="2" destOrd="0" parTransId="{CB3C9F3D-34AA-419C-8941-5818F37FC32F}" sibTransId="{8E87F12E-EC63-458E-9CAC-D2B00BE63413}"/>
    <dgm:cxn modelId="{3707B1BE-8411-2644-A6A4-7F127BDFE40D}" type="presOf" srcId="{9D357AB3-55CA-4908-9AE1-59CBC5B43F11}" destId="{7B7C334D-D8EF-45E4-9C1D-98899F40A229}" srcOrd="0" destOrd="0" presId="urn:microsoft.com/office/officeart/2018/2/layout/IconLabelDescriptionList"/>
    <dgm:cxn modelId="{E040BDBF-FA9E-9646-BC6C-2A5B43DC0A4F}" type="presOf" srcId="{ED45220B-F50F-48F7-803A-4DBFCF906AC8}" destId="{B685D144-6E69-419C-922D-63061E8434C3}" srcOrd="0" destOrd="1" presId="urn:microsoft.com/office/officeart/2018/2/layout/IconLabelDescriptionList"/>
    <dgm:cxn modelId="{9496C9D3-94D6-084D-9CAA-9E9369768215}" type="presOf" srcId="{6E8C3630-E866-4D09-B373-791041D35FFD}" destId="{A4585245-D331-408A-9C03-F551F929FBAF}" srcOrd="0" destOrd="0" presId="urn:microsoft.com/office/officeart/2018/2/layout/IconLabelDescriptionList"/>
    <dgm:cxn modelId="{D813F9D7-A618-3843-AC14-4924D12106B6}" type="presOf" srcId="{319F1BD2-8740-4D91-A9A9-266F01515532}" destId="{B685D144-6E69-419C-922D-63061E8434C3}" srcOrd="0" destOrd="2" presId="urn:microsoft.com/office/officeart/2018/2/layout/IconLabelDescriptionList"/>
    <dgm:cxn modelId="{CDB912E3-D3AE-4221-9031-0780C0AA6267}" srcId="{3D821A23-03B4-4FD5-B5BD-9F83277261C3}" destId="{6E8C3630-E866-4D09-B373-791041D35FFD}" srcOrd="0" destOrd="0" parTransId="{AE862F04-5646-4F85-9D28-0D97FFCD7125}" sibTransId="{2E35B66F-388C-4966-B768-4E3447956D33}"/>
    <dgm:cxn modelId="{989A18E6-5A36-4536-8F1E-0D9FA25D48BF}" srcId="{3D821A23-03B4-4FD5-B5BD-9F83277261C3}" destId="{31DBAD57-4B93-4B19-B08D-FC0BBCEA664E}" srcOrd="3" destOrd="0" parTransId="{304C9AC1-B350-46EC-8C4F-8D80E064954A}" sibTransId="{49396C82-ED36-4F66-9532-99A0DA62BB88}"/>
    <dgm:cxn modelId="{C7D1B7F2-51AE-48E4-B1E2-0DB153D21461}" srcId="{9D357AB3-55CA-4908-9AE1-59CBC5B43F11}" destId="{319F1BD2-8740-4D91-A9A9-266F01515532}" srcOrd="2" destOrd="0" parTransId="{74344696-DA9E-4798-B09E-46DBAEC334D6}" sibTransId="{729B5C4F-C432-40BF-AA1C-C89EEF6DC6E4}"/>
    <dgm:cxn modelId="{589BED33-96A7-E44C-8E1B-DFE3ADBAB7D3}" type="presParOf" srcId="{1C094E87-0788-4C43-AEBE-5593DCC25CB2}" destId="{1BA16426-453B-4CD6-8BC3-6843820C3BB9}" srcOrd="0" destOrd="0" presId="urn:microsoft.com/office/officeart/2018/2/layout/IconLabelDescriptionList"/>
    <dgm:cxn modelId="{828E6619-676E-2E4D-B05A-5E6DE3357E52}" type="presParOf" srcId="{1BA16426-453B-4CD6-8BC3-6843820C3BB9}" destId="{6DDFBBA7-A976-4268-9373-96EC08A39A47}" srcOrd="0" destOrd="0" presId="urn:microsoft.com/office/officeart/2018/2/layout/IconLabelDescriptionList"/>
    <dgm:cxn modelId="{D9999F75-61E7-0142-97D6-88CD653148F7}" type="presParOf" srcId="{1BA16426-453B-4CD6-8BC3-6843820C3BB9}" destId="{B18BC294-2A20-4AEF-97C4-245A7913C611}" srcOrd="1" destOrd="0" presId="urn:microsoft.com/office/officeart/2018/2/layout/IconLabelDescriptionList"/>
    <dgm:cxn modelId="{7ABD7D26-6117-1A40-BC25-FAE52FAA0829}" type="presParOf" srcId="{1BA16426-453B-4CD6-8BC3-6843820C3BB9}" destId="{E6003810-B651-412D-854B-C2194E109787}" srcOrd="2" destOrd="0" presId="urn:microsoft.com/office/officeart/2018/2/layout/IconLabelDescriptionList"/>
    <dgm:cxn modelId="{F140145E-BF14-D743-A9DA-AA5A9FC84EFA}" type="presParOf" srcId="{1BA16426-453B-4CD6-8BC3-6843820C3BB9}" destId="{523EE761-7792-423B-8173-E3981E14782F}" srcOrd="3" destOrd="0" presId="urn:microsoft.com/office/officeart/2018/2/layout/IconLabelDescriptionList"/>
    <dgm:cxn modelId="{FD18B550-7843-364A-B602-0CB376EBC6AC}" type="presParOf" srcId="{1BA16426-453B-4CD6-8BC3-6843820C3BB9}" destId="{A4585245-D331-408A-9C03-F551F929FBAF}" srcOrd="4" destOrd="0" presId="urn:microsoft.com/office/officeart/2018/2/layout/IconLabelDescriptionList"/>
    <dgm:cxn modelId="{4EE45D5C-9A3B-A844-9286-0DDB5D6172BE}" type="presParOf" srcId="{1C094E87-0788-4C43-AEBE-5593DCC25CB2}" destId="{3D029B5A-465C-44AE-B67F-D63BDD107694}" srcOrd="1" destOrd="0" presId="urn:microsoft.com/office/officeart/2018/2/layout/IconLabelDescriptionList"/>
    <dgm:cxn modelId="{6BD512DC-3028-A342-B587-C49A33745A46}" type="presParOf" srcId="{1C094E87-0788-4C43-AEBE-5593DCC25CB2}" destId="{1B34B328-25C7-4319-BB95-2147B2254FBC}" srcOrd="2" destOrd="0" presId="urn:microsoft.com/office/officeart/2018/2/layout/IconLabelDescriptionList"/>
    <dgm:cxn modelId="{9B1758DD-656C-8045-85C6-8FF57443BEA5}" type="presParOf" srcId="{1B34B328-25C7-4319-BB95-2147B2254FBC}" destId="{B366BE2F-3562-48A1-A9D0-F9469424A5E3}" srcOrd="0" destOrd="0" presId="urn:microsoft.com/office/officeart/2018/2/layout/IconLabelDescriptionList"/>
    <dgm:cxn modelId="{F70480C1-1939-9F41-AE3D-050DC1781229}" type="presParOf" srcId="{1B34B328-25C7-4319-BB95-2147B2254FBC}" destId="{7D4ED06E-13DC-4DD4-A15B-A2EAD52F6EFE}" srcOrd="1" destOrd="0" presId="urn:microsoft.com/office/officeart/2018/2/layout/IconLabelDescriptionList"/>
    <dgm:cxn modelId="{40CAA444-84F8-2142-BD63-C66ADA2D569C}" type="presParOf" srcId="{1B34B328-25C7-4319-BB95-2147B2254FBC}" destId="{7B7C334D-D8EF-45E4-9C1D-98899F40A229}" srcOrd="2" destOrd="0" presId="urn:microsoft.com/office/officeart/2018/2/layout/IconLabelDescriptionList"/>
    <dgm:cxn modelId="{64DC7340-CC10-8A46-B754-DD9AAEE79682}" type="presParOf" srcId="{1B34B328-25C7-4319-BB95-2147B2254FBC}" destId="{A29604C1-8C3E-4EDD-8AAE-78DFE5101679}" srcOrd="3" destOrd="0" presId="urn:microsoft.com/office/officeart/2018/2/layout/IconLabelDescriptionList"/>
    <dgm:cxn modelId="{3453E696-1617-DB40-A89F-C50D41197D6D}" type="presParOf" srcId="{1B34B328-25C7-4319-BB95-2147B2254FBC}" destId="{B685D144-6E69-419C-922D-63061E8434C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76A3D2-B0D0-49C0-BD3D-A274EF60585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4F7651C-ED49-4785-A44D-443A2A2FBBB4}">
      <dgm:prSet/>
      <dgm:spPr/>
      <dgm:t>
        <a:bodyPr/>
        <a:lstStyle/>
        <a:p>
          <a:r>
            <a:rPr lang="en-US" b="1"/>
            <a:t>Detection</a:t>
          </a:r>
          <a:r>
            <a:rPr lang="en-US"/>
            <a:t>: Grounding-DINO for object detection</a:t>
          </a:r>
        </a:p>
      </dgm:t>
    </dgm:pt>
    <dgm:pt modelId="{A3AAC4FC-DA5C-4C1A-B1D4-99B4CE984EE0}" type="parTrans" cxnId="{B97081DE-916D-4BFC-8D9B-28FA0735AAB4}">
      <dgm:prSet/>
      <dgm:spPr/>
      <dgm:t>
        <a:bodyPr/>
        <a:lstStyle/>
        <a:p>
          <a:endParaRPr lang="en-US"/>
        </a:p>
      </dgm:t>
    </dgm:pt>
    <dgm:pt modelId="{7EF0F902-6856-4594-85F5-25213659E67C}" type="sibTrans" cxnId="{B97081DE-916D-4BFC-8D9B-28FA0735AAB4}">
      <dgm:prSet/>
      <dgm:spPr/>
      <dgm:t>
        <a:bodyPr/>
        <a:lstStyle/>
        <a:p>
          <a:endParaRPr lang="en-US"/>
        </a:p>
      </dgm:t>
    </dgm:pt>
    <dgm:pt modelId="{A8A61148-0AC3-4990-8D54-7026B070F472}">
      <dgm:prSet/>
      <dgm:spPr/>
      <dgm:t>
        <a:bodyPr/>
        <a:lstStyle/>
        <a:p>
          <a:r>
            <a:rPr lang="en-US" b="1"/>
            <a:t>Segmentation</a:t>
          </a:r>
          <a:r>
            <a:rPr lang="en-US"/>
            <a:t>: SegmentAnything and Semantic-SAM for segmentation</a:t>
          </a:r>
        </a:p>
      </dgm:t>
    </dgm:pt>
    <dgm:pt modelId="{7E4E560E-0F90-42D9-A1F8-3B1001F4203A}" type="parTrans" cxnId="{2DAF1F0C-AB61-43B5-8606-A983AF727251}">
      <dgm:prSet/>
      <dgm:spPr/>
      <dgm:t>
        <a:bodyPr/>
        <a:lstStyle/>
        <a:p>
          <a:endParaRPr lang="en-US"/>
        </a:p>
      </dgm:t>
    </dgm:pt>
    <dgm:pt modelId="{9F22B1A4-5222-4117-BE5B-48B449A780AC}" type="sibTrans" cxnId="{2DAF1F0C-AB61-43B5-8606-A983AF727251}">
      <dgm:prSet/>
      <dgm:spPr/>
      <dgm:t>
        <a:bodyPr/>
        <a:lstStyle/>
        <a:p>
          <a:endParaRPr lang="en-US"/>
        </a:p>
      </dgm:t>
    </dgm:pt>
    <dgm:pt modelId="{A58D255C-CC35-4A21-890D-6BACBA1DEC5B}">
      <dgm:prSet/>
      <dgm:spPr/>
      <dgm:t>
        <a:bodyPr/>
        <a:lstStyle/>
        <a:p>
          <a:r>
            <a:rPr lang="en-US" b="1"/>
            <a:t>Depth Estimation</a:t>
          </a:r>
          <a:r>
            <a:rPr lang="en-US"/>
            <a:t>: DepthAnything for depth maps</a:t>
          </a:r>
        </a:p>
      </dgm:t>
    </dgm:pt>
    <dgm:pt modelId="{22F7617B-C908-4C82-AE6B-8CFE93297572}" type="parTrans" cxnId="{53BAE7AC-1140-4B0F-B084-C8190267313A}">
      <dgm:prSet/>
      <dgm:spPr/>
      <dgm:t>
        <a:bodyPr/>
        <a:lstStyle/>
        <a:p>
          <a:endParaRPr lang="en-US"/>
        </a:p>
      </dgm:t>
    </dgm:pt>
    <dgm:pt modelId="{8BFA1D25-5C34-4FFF-8127-1BE32D9C278E}" type="sibTrans" cxnId="{53BAE7AC-1140-4B0F-B084-C8190267313A}">
      <dgm:prSet/>
      <dgm:spPr/>
      <dgm:t>
        <a:bodyPr/>
        <a:lstStyle/>
        <a:p>
          <a:endParaRPr lang="en-US"/>
        </a:p>
      </dgm:t>
    </dgm:pt>
    <dgm:pt modelId="{5DA8D4F8-2046-427E-BCD0-5B66B578D3D4}">
      <dgm:prSet/>
      <dgm:spPr/>
      <dgm:t>
        <a:bodyPr/>
        <a:lstStyle/>
        <a:p>
          <a:r>
            <a:rPr lang="en-US" b="1"/>
            <a:t>Visual Search</a:t>
          </a:r>
          <a:r>
            <a:rPr lang="en-US"/>
            <a:t>: Sliding window search for small object detection, zoom in</a:t>
          </a:r>
        </a:p>
      </dgm:t>
    </dgm:pt>
    <dgm:pt modelId="{C339F456-71B2-4DC7-88FB-1531B4987E32}" type="parTrans" cxnId="{5684E060-B741-4181-A6BB-C8870EC0B408}">
      <dgm:prSet/>
      <dgm:spPr/>
      <dgm:t>
        <a:bodyPr/>
        <a:lstStyle/>
        <a:p>
          <a:endParaRPr lang="en-US"/>
        </a:p>
      </dgm:t>
    </dgm:pt>
    <dgm:pt modelId="{F33401EB-10EB-433E-AF59-20E6CEBD49E7}" type="sibTrans" cxnId="{5684E060-B741-4181-A6BB-C8870EC0B408}">
      <dgm:prSet/>
      <dgm:spPr/>
      <dgm:t>
        <a:bodyPr/>
        <a:lstStyle/>
        <a:p>
          <a:endParaRPr lang="en-US"/>
        </a:p>
      </dgm:t>
    </dgm:pt>
    <dgm:pt modelId="{2471B25E-E462-4045-8A58-445E463211DE}" type="pres">
      <dgm:prSet presAssocID="{5876A3D2-B0D0-49C0-BD3D-A274EF605857}" presName="vert0" presStyleCnt="0">
        <dgm:presLayoutVars>
          <dgm:dir/>
          <dgm:animOne val="branch"/>
          <dgm:animLvl val="lvl"/>
        </dgm:presLayoutVars>
      </dgm:prSet>
      <dgm:spPr/>
    </dgm:pt>
    <dgm:pt modelId="{9D991403-BFD7-AE4E-87BD-4EFE3A32D7D1}" type="pres">
      <dgm:prSet presAssocID="{B4F7651C-ED49-4785-A44D-443A2A2FBBB4}" presName="thickLine" presStyleLbl="alignNode1" presStyleIdx="0" presStyleCnt="4"/>
      <dgm:spPr/>
    </dgm:pt>
    <dgm:pt modelId="{23FBB232-1A3C-7B4F-88DD-7EEEEADE7EEA}" type="pres">
      <dgm:prSet presAssocID="{B4F7651C-ED49-4785-A44D-443A2A2FBBB4}" presName="horz1" presStyleCnt="0"/>
      <dgm:spPr/>
    </dgm:pt>
    <dgm:pt modelId="{D7DE42B2-F5D6-4745-9043-29A9F2864B3B}" type="pres">
      <dgm:prSet presAssocID="{B4F7651C-ED49-4785-A44D-443A2A2FBBB4}" presName="tx1" presStyleLbl="revTx" presStyleIdx="0" presStyleCnt="4"/>
      <dgm:spPr/>
    </dgm:pt>
    <dgm:pt modelId="{35A90F4C-4D81-9E4C-8B3C-944CB7E56860}" type="pres">
      <dgm:prSet presAssocID="{B4F7651C-ED49-4785-A44D-443A2A2FBBB4}" presName="vert1" presStyleCnt="0"/>
      <dgm:spPr/>
    </dgm:pt>
    <dgm:pt modelId="{16481608-C551-3A47-B653-E54DF9EB2E53}" type="pres">
      <dgm:prSet presAssocID="{A8A61148-0AC3-4990-8D54-7026B070F472}" presName="thickLine" presStyleLbl="alignNode1" presStyleIdx="1" presStyleCnt="4"/>
      <dgm:spPr/>
    </dgm:pt>
    <dgm:pt modelId="{8230049B-8142-BB44-97EC-E0E309EB53E4}" type="pres">
      <dgm:prSet presAssocID="{A8A61148-0AC3-4990-8D54-7026B070F472}" presName="horz1" presStyleCnt="0"/>
      <dgm:spPr/>
    </dgm:pt>
    <dgm:pt modelId="{195A44C9-AB09-7742-8A9F-BB6D0579A789}" type="pres">
      <dgm:prSet presAssocID="{A8A61148-0AC3-4990-8D54-7026B070F472}" presName="tx1" presStyleLbl="revTx" presStyleIdx="1" presStyleCnt="4"/>
      <dgm:spPr/>
    </dgm:pt>
    <dgm:pt modelId="{EACBC1EC-C604-8F47-94C9-F797B62B7E03}" type="pres">
      <dgm:prSet presAssocID="{A8A61148-0AC3-4990-8D54-7026B070F472}" presName="vert1" presStyleCnt="0"/>
      <dgm:spPr/>
    </dgm:pt>
    <dgm:pt modelId="{AA62EAC9-2962-6F44-B730-80377B21141E}" type="pres">
      <dgm:prSet presAssocID="{A58D255C-CC35-4A21-890D-6BACBA1DEC5B}" presName="thickLine" presStyleLbl="alignNode1" presStyleIdx="2" presStyleCnt="4"/>
      <dgm:spPr/>
    </dgm:pt>
    <dgm:pt modelId="{15EF6657-5B50-0B4D-A2C3-1DEB497B88E4}" type="pres">
      <dgm:prSet presAssocID="{A58D255C-CC35-4A21-890D-6BACBA1DEC5B}" presName="horz1" presStyleCnt="0"/>
      <dgm:spPr/>
    </dgm:pt>
    <dgm:pt modelId="{FAFECB42-5D0F-5C49-8ABF-891ABA6C06C0}" type="pres">
      <dgm:prSet presAssocID="{A58D255C-CC35-4A21-890D-6BACBA1DEC5B}" presName="tx1" presStyleLbl="revTx" presStyleIdx="2" presStyleCnt="4"/>
      <dgm:spPr/>
    </dgm:pt>
    <dgm:pt modelId="{C972ACE7-6054-0A48-8A60-F095A9642E18}" type="pres">
      <dgm:prSet presAssocID="{A58D255C-CC35-4A21-890D-6BACBA1DEC5B}" presName="vert1" presStyleCnt="0"/>
      <dgm:spPr/>
    </dgm:pt>
    <dgm:pt modelId="{EC53349A-384C-2B42-B0B0-31D8E1369003}" type="pres">
      <dgm:prSet presAssocID="{5DA8D4F8-2046-427E-BCD0-5B66B578D3D4}" presName="thickLine" presStyleLbl="alignNode1" presStyleIdx="3" presStyleCnt="4"/>
      <dgm:spPr/>
    </dgm:pt>
    <dgm:pt modelId="{C5C02CF9-E804-C74E-A42B-27CF7C26C90C}" type="pres">
      <dgm:prSet presAssocID="{5DA8D4F8-2046-427E-BCD0-5B66B578D3D4}" presName="horz1" presStyleCnt="0"/>
      <dgm:spPr/>
    </dgm:pt>
    <dgm:pt modelId="{7468458C-E52C-784B-9AD3-554B49235BFA}" type="pres">
      <dgm:prSet presAssocID="{5DA8D4F8-2046-427E-BCD0-5B66B578D3D4}" presName="tx1" presStyleLbl="revTx" presStyleIdx="3" presStyleCnt="4"/>
      <dgm:spPr/>
    </dgm:pt>
    <dgm:pt modelId="{F50A6201-A855-FD49-8641-3E2CFC1DC94B}" type="pres">
      <dgm:prSet presAssocID="{5DA8D4F8-2046-427E-BCD0-5B66B578D3D4}" presName="vert1" presStyleCnt="0"/>
      <dgm:spPr/>
    </dgm:pt>
  </dgm:ptLst>
  <dgm:cxnLst>
    <dgm:cxn modelId="{2DAF1F0C-AB61-43B5-8606-A983AF727251}" srcId="{5876A3D2-B0D0-49C0-BD3D-A274EF605857}" destId="{A8A61148-0AC3-4990-8D54-7026B070F472}" srcOrd="1" destOrd="0" parTransId="{7E4E560E-0F90-42D9-A1F8-3B1001F4203A}" sibTransId="{9F22B1A4-5222-4117-BE5B-48B449A780AC}"/>
    <dgm:cxn modelId="{CE6C6656-D0DF-0D48-AA97-65849B5F2AF6}" type="presOf" srcId="{5876A3D2-B0D0-49C0-BD3D-A274EF605857}" destId="{2471B25E-E462-4045-8A58-445E463211DE}" srcOrd="0" destOrd="0" presId="urn:microsoft.com/office/officeart/2008/layout/LinedList"/>
    <dgm:cxn modelId="{5684E060-B741-4181-A6BB-C8870EC0B408}" srcId="{5876A3D2-B0D0-49C0-BD3D-A274EF605857}" destId="{5DA8D4F8-2046-427E-BCD0-5B66B578D3D4}" srcOrd="3" destOrd="0" parTransId="{C339F456-71B2-4DC7-88FB-1531B4987E32}" sibTransId="{F33401EB-10EB-433E-AF59-20E6CEBD49E7}"/>
    <dgm:cxn modelId="{F2FBF378-57D1-4B4E-B276-BD5AB3514090}" type="presOf" srcId="{A8A61148-0AC3-4990-8D54-7026B070F472}" destId="{195A44C9-AB09-7742-8A9F-BB6D0579A789}" srcOrd="0" destOrd="0" presId="urn:microsoft.com/office/officeart/2008/layout/LinedList"/>
    <dgm:cxn modelId="{FBA22A8F-9C09-4346-93B2-ACA8784DED44}" type="presOf" srcId="{A58D255C-CC35-4A21-890D-6BACBA1DEC5B}" destId="{FAFECB42-5D0F-5C49-8ABF-891ABA6C06C0}" srcOrd="0" destOrd="0" presId="urn:microsoft.com/office/officeart/2008/layout/LinedList"/>
    <dgm:cxn modelId="{53BAE7AC-1140-4B0F-B084-C8190267313A}" srcId="{5876A3D2-B0D0-49C0-BD3D-A274EF605857}" destId="{A58D255C-CC35-4A21-890D-6BACBA1DEC5B}" srcOrd="2" destOrd="0" parTransId="{22F7617B-C908-4C82-AE6B-8CFE93297572}" sibTransId="{8BFA1D25-5C34-4FFF-8127-1BE32D9C278E}"/>
    <dgm:cxn modelId="{0F5A52C8-AA2D-904A-BA67-D2339DD63C94}" type="presOf" srcId="{5DA8D4F8-2046-427E-BCD0-5B66B578D3D4}" destId="{7468458C-E52C-784B-9AD3-554B49235BFA}" srcOrd="0" destOrd="0" presId="urn:microsoft.com/office/officeart/2008/layout/LinedList"/>
    <dgm:cxn modelId="{E08945CF-2EEC-604E-839F-4FA24BC90477}" type="presOf" srcId="{B4F7651C-ED49-4785-A44D-443A2A2FBBB4}" destId="{D7DE42B2-F5D6-4745-9043-29A9F2864B3B}" srcOrd="0" destOrd="0" presId="urn:microsoft.com/office/officeart/2008/layout/LinedList"/>
    <dgm:cxn modelId="{B97081DE-916D-4BFC-8D9B-28FA0735AAB4}" srcId="{5876A3D2-B0D0-49C0-BD3D-A274EF605857}" destId="{B4F7651C-ED49-4785-A44D-443A2A2FBBB4}" srcOrd="0" destOrd="0" parTransId="{A3AAC4FC-DA5C-4C1A-B1D4-99B4CE984EE0}" sibTransId="{7EF0F902-6856-4594-85F5-25213659E67C}"/>
    <dgm:cxn modelId="{61DD7CF2-D169-EE4D-A3F5-F8D83247241A}" type="presParOf" srcId="{2471B25E-E462-4045-8A58-445E463211DE}" destId="{9D991403-BFD7-AE4E-87BD-4EFE3A32D7D1}" srcOrd="0" destOrd="0" presId="urn:microsoft.com/office/officeart/2008/layout/LinedList"/>
    <dgm:cxn modelId="{BE06E3EA-8D84-854A-BE3A-A4ED727CE6B1}" type="presParOf" srcId="{2471B25E-E462-4045-8A58-445E463211DE}" destId="{23FBB232-1A3C-7B4F-88DD-7EEEEADE7EEA}" srcOrd="1" destOrd="0" presId="urn:microsoft.com/office/officeart/2008/layout/LinedList"/>
    <dgm:cxn modelId="{B0572D05-38EE-6345-87BE-85706BF317AA}" type="presParOf" srcId="{23FBB232-1A3C-7B4F-88DD-7EEEEADE7EEA}" destId="{D7DE42B2-F5D6-4745-9043-29A9F2864B3B}" srcOrd="0" destOrd="0" presId="urn:microsoft.com/office/officeart/2008/layout/LinedList"/>
    <dgm:cxn modelId="{4724980D-2352-A549-8A99-E721F0FABF9A}" type="presParOf" srcId="{23FBB232-1A3C-7B4F-88DD-7EEEEADE7EEA}" destId="{35A90F4C-4D81-9E4C-8B3C-944CB7E56860}" srcOrd="1" destOrd="0" presId="urn:microsoft.com/office/officeart/2008/layout/LinedList"/>
    <dgm:cxn modelId="{8C097987-4A78-9349-AE3E-B18007F51F62}" type="presParOf" srcId="{2471B25E-E462-4045-8A58-445E463211DE}" destId="{16481608-C551-3A47-B653-E54DF9EB2E53}" srcOrd="2" destOrd="0" presId="urn:microsoft.com/office/officeart/2008/layout/LinedList"/>
    <dgm:cxn modelId="{DB4D4B00-D5D4-814D-B5D6-6B35A3B9993F}" type="presParOf" srcId="{2471B25E-E462-4045-8A58-445E463211DE}" destId="{8230049B-8142-BB44-97EC-E0E309EB53E4}" srcOrd="3" destOrd="0" presId="urn:microsoft.com/office/officeart/2008/layout/LinedList"/>
    <dgm:cxn modelId="{927C16FC-028B-9D40-B6A3-7FF4A3598320}" type="presParOf" srcId="{8230049B-8142-BB44-97EC-E0E309EB53E4}" destId="{195A44C9-AB09-7742-8A9F-BB6D0579A789}" srcOrd="0" destOrd="0" presId="urn:microsoft.com/office/officeart/2008/layout/LinedList"/>
    <dgm:cxn modelId="{41547DB3-F4F9-6842-BCAF-E5E2AAA6D1C6}" type="presParOf" srcId="{8230049B-8142-BB44-97EC-E0E309EB53E4}" destId="{EACBC1EC-C604-8F47-94C9-F797B62B7E03}" srcOrd="1" destOrd="0" presId="urn:microsoft.com/office/officeart/2008/layout/LinedList"/>
    <dgm:cxn modelId="{BCFC2648-52C7-2847-B862-ED9A5B37225E}" type="presParOf" srcId="{2471B25E-E462-4045-8A58-445E463211DE}" destId="{AA62EAC9-2962-6F44-B730-80377B21141E}" srcOrd="4" destOrd="0" presId="urn:microsoft.com/office/officeart/2008/layout/LinedList"/>
    <dgm:cxn modelId="{AE5718F1-4A77-6948-9D59-9C0760A5A6E0}" type="presParOf" srcId="{2471B25E-E462-4045-8A58-445E463211DE}" destId="{15EF6657-5B50-0B4D-A2C3-1DEB497B88E4}" srcOrd="5" destOrd="0" presId="urn:microsoft.com/office/officeart/2008/layout/LinedList"/>
    <dgm:cxn modelId="{BBA98814-8CD0-7A40-9FDA-E5B6207C6048}" type="presParOf" srcId="{15EF6657-5B50-0B4D-A2C3-1DEB497B88E4}" destId="{FAFECB42-5D0F-5C49-8ABF-891ABA6C06C0}" srcOrd="0" destOrd="0" presId="urn:microsoft.com/office/officeart/2008/layout/LinedList"/>
    <dgm:cxn modelId="{146D3993-F8D4-B640-BC74-1E8F66B76F60}" type="presParOf" srcId="{15EF6657-5B50-0B4D-A2C3-1DEB497B88E4}" destId="{C972ACE7-6054-0A48-8A60-F095A9642E18}" srcOrd="1" destOrd="0" presId="urn:microsoft.com/office/officeart/2008/layout/LinedList"/>
    <dgm:cxn modelId="{8F854919-A0A9-A244-BF58-9E104666D7E1}" type="presParOf" srcId="{2471B25E-E462-4045-8A58-445E463211DE}" destId="{EC53349A-384C-2B42-B0B0-31D8E1369003}" srcOrd="6" destOrd="0" presId="urn:microsoft.com/office/officeart/2008/layout/LinedList"/>
    <dgm:cxn modelId="{2DB1578A-7809-0E4F-B7FA-DF1EE7076DA3}" type="presParOf" srcId="{2471B25E-E462-4045-8A58-445E463211DE}" destId="{C5C02CF9-E804-C74E-A42B-27CF7C26C90C}" srcOrd="7" destOrd="0" presId="urn:microsoft.com/office/officeart/2008/layout/LinedList"/>
    <dgm:cxn modelId="{4955774C-ECE0-A946-88B6-72E4D0FB3F9F}" type="presParOf" srcId="{C5C02CF9-E804-C74E-A42B-27CF7C26C90C}" destId="{7468458C-E52C-784B-9AD3-554B49235BFA}" srcOrd="0" destOrd="0" presId="urn:microsoft.com/office/officeart/2008/layout/LinedList"/>
    <dgm:cxn modelId="{CA6248BF-9E1C-E44E-B3A7-7F74E96EB5ED}" type="presParOf" srcId="{C5C02CF9-E804-C74E-A42B-27CF7C26C90C}" destId="{F50A6201-A855-FD49-8641-3E2CFC1DC9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83631-124C-4D5B-A6C1-6A433DF97E20}">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23F00-DF7C-49CC-9EC4-6148686E4DFA}">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7DB2DC-5BE4-45C1-80EC-5F7EA2856BAC}">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t>Existing chain-of-thought and tool-use paradigms rely solely on text as intermediate reasoning steps</a:t>
          </a:r>
        </a:p>
      </dsp:txBody>
      <dsp:txXfrm>
        <a:off x="1437631" y="531"/>
        <a:ext cx="9077968" cy="1244702"/>
      </dsp:txXfrm>
    </dsp:sp>
    <dsp:sp modelId="{5DD9BA26-0FAB-4E6D-9602-46D4963843AE}">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A8A8A-CE4D-4162-83E4-7A9298FE565F}">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06EA01-BB2D-44C9-9571-AF30CA2653DD}">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t>Humans use sketching to facilitate reasoning in various tasks (e.g., solving geometry problems, reasoning on maps)</a:t>
          </a:r>
        </a:p>
      </dsp:txBody>
      <dsp:txXfrm>
        <a:off x="1437631" y="1556410"/>
        <a:ext cx="9077968" cy="1244702"/>
      </dsp:txXfrm>
    </dsp:sp>
    <dsp:sp modelId="{06D8F18F-758D-4CDF-908D-91D8FC9D727E}">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4BBB52-1341-4D2A-A9A3-2B4B5B2A08D5}">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CEB7CD-C028-408E-80D5-4209AA90BCA8}">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b="1" kern="1200"/>
            <a:t>Visual SKETCHPAD</a:t>
          </a:r>
          <a:r>
            <a:rPr lang="en-US" sz="2500" kern="1200"/>
            <a:t> introduces a framework that enables multimodal LMs to draw and reason with visual sketches</a:t>
          </a:r>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FBBA7-A976-4268-9373-96EC08A39A47}">
      <dsp:nvSpPr>
        <dsp:cNvPr id="0" name=""/>
        <dsp:cNvSpPr/>
      </dsp:nvSpPr>
      <dsp:spPr>
        <a:xfrm>
          <a:off x="559800" y="13088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003810-B651-412D-854B-C2194E109787}">
      <dsp:nvSpPr>
        <dsp:cNvPr id="0" name=""/>
        <dsp:cNvSpPr/>
      </dsp:nvSpPr>
      <dsp:spPr>
        <a:xfrm>
          <a:off x="559800" y="181873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b="1" kern="1200"/>
            <a:t>Mathematical Tasks</a:t>
          </a:r>
          <a:endParaRPr lang="en-US" sz="3200" kern="1200"/>
        </a:p>
      </dsp:txBody>
      <dsp:txXfrm>
        <a:off x="559800" y="1818738"/>
        <a:ext cx="4320000" cy="648000"/>
      </dsp:txXfrm>
    </dsp:sp>
    <dsp:sp modelId="{A4585245-D331-408A-9C03-F551F929FBAF}">
      <dsp:nvSpPr>
        <dsp:cNvPr id="0" name=""/>
        <dsp:cNvSpPr/>
      </dsp:nvSpPr>
      <dsp:spPr>
        <a:xfrm>
          <a:off x="559800" y="2548529"/>
          <a:ext cx="4320000" cy="1671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Geometry problems</a:t>
          </a:r>
        </a:p>
        <a:p>
          <a:pPr marL="0" lvl="0" indent="0" algn="l" defTabSz="755650">
            <a:lnSpc>
              <a:spcPct val="100000"/>
            </a:lnSpc>
            <a:spcBef>
              <a:spcPct val="0"/>
            </a:spcBef>
            <a:spcAft>
              <a:spcPct val="35000"/>
            </a:spcAft>
            <a:buNone/>
          </a:pPr>
          <a:r>
            <a:rPr lang="en-US" sz="1700" kern="1200"/>
            <a:t>Mathematical functions</a:t>
          </a:r>
        </a:p>
        <a:p>
          <a:pPr marL="0" lvl="0" indent="0" algn="l" defTabSz="755650">
            <a:lnSpc>
              <a:spcPct val="100000"/>
            </a:lnSpc>
            <a:spcBef>
              <a:spcPct val="0"/>
            </a:spcBef>
            <a:spcAft>
              <a:spcPct val="35000"/>
            </a:spcAft>
            <a:buNone/>
          </a:pPr>
          <a:r>
            <a:rPr lang="en-US" sz="1700" kern="1200"/>
            <a:t>Graph algorithms </a:t>
          </a:r>
        </a:p>
        <a:p>
          <a:pPr marL="0" lvl="0" indent="0" algn="l" defTabSz="755650">
            <a:lnSpc>
              <a:spcPct val="100000"/>
            </a:lnSpc>
            <a:spcBef>
              <a:spcPct val="0"/>
            </a:spcBef>
            <a:spcAft>
              <a:spcPct val="35000"/>
            </a:spcAft>
            <a:buNone/>
          </a:pPr>
          <a:r>
            <a:rPr lang="en-US" sz="1700" kern="1200"/>
            <a:t>Game strategies</a:t>
          </a:r>
        </a:p>
      </dsp:txBody>
      <dsp:txXfrm>
        <a:off x="559800" y="2548529"/>
        <a:ext cx="4320000" cy="1671921"/>
      </dsp:txXfrm>
    </dsp:sp>
    <dsp:sp modelId="{B366BE2F-3562-48A1-A9D0-F9469424A5E3}">
      <dsp:nvSpPr>
        <dsp:cNvPr id="0" name=""/>
        <dsp:cNvSpPr/>
      </dsp:nvSpPr>
      <dsp:spPr>
        <a:xfrm>
          <a:off x="5635800" y="13088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7C334D-D8EF-45E4-9C1D-98899F40A229}">
      <dsp:nvSpPr>
        <dsp:cNvPr id="0" name=""/>
        <dsp:cNvSpPr/>
      </dsp:nvSpPr>
      <dsp:spPr>
        <a:xfrm>
          <a:off x="5635800" y="181873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b="1" kern="1200"/>
            <a:t>Visual Reasoning Tasks</a:t>
          </a:r>
          <a:endParaRPr lang="en-US" sz="3200" kern="1200"/>
        </a:p>
      </dsp:txBody>
      <dsp:txXfrm>
        <a:off x="5635800" y="1818738"/>
        <a:ext cx="4320000" cy="648000"/>
      </dsp:txXfrm>
    </dsp:sp>
    <dsp:sp modelId="{B685D144-6E69-419C-922D-63061E8434C3}">
      <dsp:nvSpPr>
        <dsp:cNvPr id="0" name=""/>
        <dsp:cNvSpPr/>
      </dsp:nvSpPr>
      <dsp:spPr>
        <a:xfrm>
          <a:off x="5635800" y="2548529"/>
          <a:ext cx="4320000" cy="1671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Depth estimation</a:t>
          </a:r>
        </a:p>
        <a:p>
          <a:pPr marL="0" lvl="0" indent="0" algn="l" defTabSz="755650">
            <a:lnSpc>
              <a:spcPct val="100000"/>
            </a:lnSpc>
            <a:spcBef>
              <a:spcPct val="0"/>
            </a:spcBef>
            <a:spcAft>
              <a:spcPct val="35000"/>
            </a:spcAft>
            <a:buNone/>
          </a:pPr>
          <a:r>
            <a:rPr lang="en-US" sz="1700" kern="1200" dirty="0"/>
            <a:t>Visual correspondence, semantic correspondence</a:t>
          </a:r>
        </a:p>
        <a:p>
          <a:pPr marL="0" lvl="0" indent="0" algn="l" defTabSz="755650">
            <a:lnSpc>
              <a:spcPct val="100000"/>
            </a:lnSpc>
            <a:spcBef>
              <a:spcPct val="0"/>
            </a:spcBef>
            <a:spcAft>
              <a:spcPct val="35000"/>
            </a:spcAft>
            <a:buNone/>
          </a:pPr>
          <a:r>
            <a:rPr lang="en-US" sz="1700" kern="1200"/>
            <a:t>Complex visual question answering benchmarks</a:t>
          </a:r>
        </a:p>
      </dsp:txBody>
      <dsp:txXfrm>
        <a:off x="5635800" y="2548529"/>
        <a:ext cx="4320000" cy="1671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91403-BFD7-AE4E-87BD-4EFE3A32D7D1}">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E42B2-F5D6-4745-9043-29A9F2864B3B}">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t>Detection</a:t>
          </a:r>
          <a:r>
            <a:rPr lang="en-US" sz="3200" kern="1200"/>
            <a:t>: Grounding-DINO for object detection</a:t>
          </a:r>
        </a:p>
      </dsp:txBody>
      <dsp:txXfrm>
        <a:off x="0" y="0"/>
        <a:ext cx="6900512" cy="1384035"/>
      </dsp:txXfrm>
    </dsp:sp>
    <dsp:sp modelId="{16481608-C551-3A47-B653-E54DF9EB2E53}">
      <dsp:nvSpPr>
        <dsp:cNvPr id="0" name=""/>
        <dsp:cNvSpPr/>
      </dsp:nvSpPr>
      <dsp:spPr>
        <a:xfrm>
          <a:off x="0" y="1384035"/>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5A44C9-AB09-7742-8A9F-BB6D0579A789}">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t>Segmentation</a:t>
          </a:r>
          <a:r>
            <a:rPr lang="en-US" sz="3200" kern="1200"/>
            <a:t>: SegmentAnything and Semantic-SAM for segmentation</a:t>
          </a:r>
        </a:p>
      </dsp:txBody>
      <dsp:txXfrm>
        <a:off x="0" y="1384035"/>
        <a:ext cx="6900512" cy="1384035"/>
      </dsp:txXfrm>
    </dsp:sp>
    <dsp:sp modelId="{AA62EAC9-2962-6F44-B730-80377B21141E}">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ECB42-5D0F-5C49-8ABF-891ABA6C06C0}">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t>Depth Estimation</a:t>
          </a:r>
          <a:r>
            <a:rPr lang="en-US" sz="3200" kern="1200"/>
            <a:t>: DepthAnything for depth maps</a:t>
          </a:r>
        </a:p>
      </dsp:txBody>
      <dsp:txXfrm>
        <a:off x="0" y="2768070"/>
        <a:ext cx="6900512" cy="1384035"/>
      </dsp:txXfrm>
    </dsp:sp>
    <dsp:sp modelId="{EC53349A-384C-2B42-B0B0-31D8E1369003}">
      <dsp:nvSpPr>
        <dsp:cNvPr id="0" name=""/>
        <dsp:cNvSpPr/>
      </dsp:nvSpPr>
      <dsp:spPr>
        <a:xfrm>
          <a:off x="0" y="4152105"/>
          <a:ext cx="690051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8458C-E52C-784B-9AD3-554B49235BFA}">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t>Visual Search</a:t>
          </a:r>
          <a:r>
            <a:rPr lang="en-US" sz="3200" kern="1200"/>
            <a:t>: Sliding window search for small object detection, zoom in</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908D8-1EF9-F94B-A6A3-42C80E7A1FFE}" type="datetimeFigureOut">
              <a:rPr kumimoji="1" lang="zh-CN" altLang="en-US" smtClean="0"/>
              <a:t>2025/8/29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B0AAB-5C72-A144-807B-3162D3F9EDD0}" type="slidenum">
              <a:rPr kumimoji="1" lang="zh-CN" altLang="en-US" smtClean="0"/>
              <a:t>‹#›</a:t>
            </a:fld>
            <a:endParaRPr kumimoji="1" lang="zh-CN" altLang="en-US"/>
          </a:p>
        </p:txBody>
      </p:sp>
    </p:spTree>
    <p:extLst>
      <p:ext uri="{BB962C8B-B14F-4D97-AF65-F5344CB8AC3E}">
        <p14:creationId xmlns:p14="http://schemas.microsoft.com/office/powerpoint/2010/main" val="388010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MLLM:</a:t>
            </a:r>
            <a:r>
              <a:rPr kumimoji="1" lang="zh-CN" altLang="en-US" dirty="0"/>
              <a:t> 一般是由一个视觉编码器和</a:t>
            </a:r>
            <a:r>
              <a:rPr kumimoji="1" lang="en-US" altLang="zh-CN" dirty="0"/>
              <a:t>LLM</a:t>
            </a:r>
            <a:r>
              <a:rPr kumimoji="1" lang="zh-CN" altLang="en-US" dirty="0"/>
              <a:t>组成，两部分通过</a:t>
            </a:r>
            <a:r>
              <a:rPr kumimoji="1" lang="en-US" altLang="zh-CN" dirty="0"/>
              <a:t>projector</a:t>
            </a:r>
            <a:r>
              <a:rPr kumimoji="1" lang="zh-CN" altLang="en-US" dirty="0"/>
              <a:t>实现多模态的对齐，比如大家比较熟知的</a:t>
            </a:r>
            <a:r>
              <a:rPr kumimoji="1" lang="en-US" altLang="zh-CN" dirty="0"/>
              <a:t>Qwen-VL</a:t>
            </a:r>
            <a:r>
              <a:rPr kumimoji="1" lang="zh-CN" altLang="en-US" dirty="0"/>
              <a:t>系列、</a:t>
            </a:r>
            <a:r>
              <a:rPr kumimoji="1" lang="en-US" altLang="zh-CN" dirty="0"/>
              <a:t>GPT-4o</a:t>
            </a:r>
            <a:r>
              <a:rPr kumimoji="1" lang="zh-CN" altLang="en-US" dirty="0"/>
              <a:t>等等</a:t>
            </a:r>
            <a:endParaRPr kumimoji="1" lang="en-US" altLang="zh-CN" dirty="0"/>
          </a:p>
          <a:p>
            <a:r>
              <a:rPr kumimoji="1" lang="en-US" altLang="zh-CN" dirty="0"/>
              <a:t>Agent/</a:t>
            </a:r>
            <a:r>
              <a:rPr kumimoji="1" lang="zh-CN" altLang="en-US" dirty="0"/>
              <a:t>工具调用：在</a:t>
            </a:r>
            <a:r>
              <a:rPr kumimoji="1" lang="en-US" altLang="zh-CN" dirty="0"/>
              <a:t>LLM</a:t>
            </a:r>
            <a:r>
              <a:rPr kumimoji="1" lang="zh-CN" altLang="en-US" dirty="0"/>
              <a:t>那边发展的要快一些，举一个例子，</a:t>
            </a:r>
            <a:r>
              <a:rPr kumimoji="1" lang="en-US" altLang="zh-CN" dirty="0"/>
              <a:t>LLM</a:t>
            </a:r>
            <a:r>
              <a:rPr kumimoji="1" lang="zh-CN" altLang="en-US" dirty="0"/>
              <a:t>在</a:t>
            </a:r>
            <a:r>
              <a:rPr kumimoji="1" lang="en-US" altLang="zh-CN" dirty="0"/>
              <a:t>pretrain</a:t>
            </a:r>
            <a:r>
              <a:rPr kumimoji="1" lang="zh-CN" altLang="en-US" dirty="0"/>
              <a:t>的时候知识更新停滞在当时的阶段，有些新的知识没有及时注入，所以需要学会联网搜索等等工具</a:t>
            </a:r>
            <a:endParaRPr kumimoji="1" lang="en-US" altLang="zh-CN" dirty="0"/>
          </a:p>
          <a:p>
            <a:r>
              <a:rPr kumimoji="1" lang="en-US" altLang="zh-CN" dirty="0"/>
              <a:t>MLLM</a:t>
            </a:r>
            <a:r>
              <a:rPr kumimoji="1" lang="zh-CN" altLang="en-US" dirty="0"/>
              <a:t> </a:t>
            </a:r>
            <a:r>
              <a:rPr kumimoji="1" lang="en-US" altLang="zh-CN" dirty="0"/>
              <a:t>Agent</a:t>
            </a:r>
            <a:r>
              <a:rPr kumimoji="1" lang="zh-CN" altLang="en-US" dirty="0"/>
              <a:t>：视觉编码器参数量小，但需要理解复杂的图片，有时难以聚焦图片细节，因此引入外部工具，帮助视觉编码器更好捕捉视觉信息</a:t>
            </a:r>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19CB0AAB-5C72-A144-807B-3162D3F9EDD0}" type="slidenum">
              <a:rPr kumimoji="1" lang="zh-CN" altLang="en-US" smtClean="0"/>
              <a:t>2</a:t>
            </a:fld>
            <a:endParaRPr kumimoji="1" lang="zh-CN" altLang="en-US"/>
          </a:p>
        </p:txBody>
      </p:sp>
    </p:spTree>
    <p:extLst>
      <p:ext uri="{BB962C8B-B14F-4D97-AF65-F5344CB8AC3E}">
        <p14:creationId xmlns:p14="http://schemas.microsoft.com/office/powerpoint/2010/main" val="43214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4F827-2A60-5447-CAA8-A8E90463E25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51061AA-2CAE-4FC8-9F31-56F4025F763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AD77521-4FDC-010F-B465-0C2D8693158D}"/>
              </a:ext>
            </a:extLst>
          </p:cNvPr>
          <p:cNvSpPr>
            <a:spLocks noGrp="1"/>
          </p:cNvSpPr>
          <p:nvPr>
            <p:ph type="body" idx="1"/>
          </p:nvPr>
        </p:nvSpPr>
        <p:spPr/>
        <p:txBody>
          <a:bodyPr/>
          <a:lstStyle/>
          <a:p>
            <a:endParaRPr lang="zh-CN" alt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875E313B-F438-11DB-F0FD-CB9DAAA7F375}"/>
              </a:ext>
            </a:extLst>
          </p:cNvPr>
          <p:cNvSpPr>
            <a:spLocks noGrp="1"/>
          </p:cNvSpPr>
          <p:nvPr>
            <p:ph type="sldNum" sz="quarter" idx="5"/>
          </p:nvPr>
        </p:nvSpPr>
        <p:spPr/>
        <p:txBody>
          <a:bodyPr/>
          <a:lstStyle/>
          <a:p>
            <a:fld id="{19CB0AAB-5C72-A144-807B-3162D3F9EDD0}" type="slidenum">
              <a:rPr kumimoji="1" lang="zh-CN" altLang="en-US" smtClean="0"/>
              <a:t>16</a:t>
            </a:fld>
            <a:endParaRPr kumimoji="1" lang="zh-CN" altLang="en-US"/>
          </a:p>
        </p:txBody>
      </p:sp>
    </p:spTree>
    <p:extLst>
      <p:ext uri="{BB962C8B-B14F-4D97-AF65-F5344CB8AC3E}">
        <p14:creationId xmlns:p14="http://schemas.microsoft.com/office/powerpoint/2010/main" val="3702583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BD7CD-6C57-94AF-3E02-73FE4BFC65E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B0CE605-7531-D384-4825-84EBB91393A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C802267-0CEA-161A-BF05-35D7152332B5}"/>
              </a:ext>
            </a:extLst>
          </p:cNvPr>
          <p:cNvSpPr>
            <a:spLocks noGrp="1"/>
          </p:cNvSpPr>
          <p:nvPr>
            <p:ph type="body" idx="1"/>
          </p:nvPr>
        </p:nvSpPr>
        <p:spPr/>
        <p:txBody>
          <a:bodyPr/>
          <a:lstStyle/>
          <a:p>
            <a:endParaRPr lang="zh-CN" alt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963FE73C-5450-9432-400A-B38D2A98B283}"/>
              </a:ext>
            </a:extLst>
          </p:cNvPr>
          <p:cNvSpPr>
            <a:spLocks noGrp="1"/>
          </p:cNvSpPr>
          <p:nvPr>
            <p:ph type="sldNum" sz="quarter" idx="5"/>
          </p:nvPr>
        </p:nvSpPr>
        <p:spPr/>
        <p:txBody>
          <a:bodyPr/>
          <a:lstStyle/>
          <a:p>
            <a:fld id="{19CB0AAB-5C72-A144-807B-3162D3F9EDD0}" type="slidenum">
              <a:rPr kumimoji="1" lang="zh-CN" altLang="en-US" smtClean="0"/>
              <a:t>17</a:t>
            </a:fld>
            <a:endParaRPr kumimoji="1" lang="zh-CN" altLang="en-US"/>
          </a:p>
        </p:txBody>
      </p:sp>
    </p:spTree>
    <p:extLst>
      <p:ext uri="{BB962C8B-B14F-4D97-AF65-F5344CB8AC3E}">
        <p14:creationId xmlns:p14="http://schemas.microsoft.com/office/powerpoint/2010/main" val="128382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C97CD-D9FB-4587-8B08-B3B4F00D26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DC3D0C-0D19-46DF-E627-3E0774986D8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F1A2D7E-1730-00E1-36C8-E2E64C515585}"/>
              </a:ext>
            </a:extLst>
          </p:cNvPr>
          <p:cNvSpPr>
            <a:spLocks noGrp="1"/>
          </p:cNvSpPr>
          <p:nvPr>
            <p:ph type="body" idx="1"/>
          </p:nvPr>
        </p:nvSpPr>
        <p:spPr/>
        <p:txBody>
          <a:bodyPr/>
          <a:lstStyle/>
          <a:p>
            <a:r>
              <a:rPr lang="zh-CN" altLang="en-US" sz="1200" b="0" i="0" kern="1200" dirty="0">
                <a:solidFill>
                  <a:schemeClr val="tx1"/>
                </a:solidFill>
                <a:effectLst/>
                <a:latin typeface="+mn-lt"/>
                <a:ea typeface="+mn-ea"/>
                <a:cs typeface="+mn-cs"/>
              </a:rPr>
              <a:t>尽管</a:t>
            </a:r>
            <a:r>
              <a:rPr kumimoji="1" lang="en-US" altLang="zh-CN" sz="1200" dirty="0"/>
              <a:t>BAGEL</a:t>
            </a:r>
            <a:r>
              <a:rPr kumimoji="1" lang="zh-CN" altLang="en-US" sz="1200" dirty="0"/>
              <a:t>提供了一个理解和生成的一统模型，但是用来做视觉</a:t>
            </a:r>
            <a:r>
              <a:rPr kumimoji="1" lang="en-US" altLang="zh-CN" sz="1200" dirty="0" err="1"/>
              <a:t>CoT</a:t>
            </a:r>
            <a:r>
              <a:rPr kumimoji="1" lang="zh-CN" altLang="en-US" sz="1200" dirty="0"/>
              <a:t>的训练和预测都会是非常消耗资源的，</a:t>
            </a:r>
            <a:r>
              <a:rPr lang="zh-CN" altLang="en-US" sz="1200" b="0" i="0" kern="1200" dirty="0">
                <a:solidFill>
                  <a:schemeClr val="tx1"/>
                </a:solidFill>
                <a:effectLst/>
                <a:latin typeface="+mn-lt"/>
                <a:ea typeface="+mn-ea"/>
                <a:cs typeface="+mn-cs"/>
              </a:rPr>
              <a:t>计算复杂度和训练复杂度</a:t>
            </a:r>
          </a:p>
        </p:txBody>
      </p:sp>
      <p:sp>
        <p:nvSpPr>
          <p:cNvPr id="4" name="灯片编号占位符 3">
            <a:extLst>
              <a:ext uri="{FF2B5EF4-FFF2-40B4-BE49-F238E27FC236}">
                <a16:creationId xmlns:a16="http://schemas.microsoft.com/office/drawing/2014/main" id="{8EC9DD36-70B1-CCCC-B2CF-820532039858}"/>
              </a:ext>
            </a:extLst>
          </p:cNvPr>
          <p:cNvSpPr>
            <a:spLocks noGrp="1"/>
          </p:cNvSpPr>
          <p:nvPr>
            <p:ph type="sldNum" sz="quarter" idx="5"/>
          </p:nvPr>
        </p:nvSpPr>
        <p:spPr/>
        <p:txBody>
          <a:bodyPr/>
          <a:lstStyle/>
          <a:p>
            <a:fld id="{19CB0AAB-5C72-A144-807B-3162D3F9EDD0}" type="slidenum">
              <a:rPr kumimoji="1" lang="zh-CN" altLang="en-US" smtClean="0"/>
              <a:t>18</a:t>
            </a:fld>
            <a:endParaRPr kumimoji="1" lang="zh-CN" altLang="en-US"/>
          </a:p>
        </p:txBody>
      </p:sp>
    </p:spTree>
    <p:extLst>
      <p:ext uri="{BB962C8B-B14F-4D97-AF65-F5344CB8AC3E}">
        <p14:creationId xmlns:p14="http://schemas.microsoft.com/office/powerpoint/2010/main" val="407263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9CB0AAB-5C72-A144-807B-3162D3F9EDD0}" type="slidenum">
              <a:rPr kumimoji="1" lang="zh-CN" altLang="en-US" smtClean="0"/>
              <a:t>19</a:t>
            </a:fld>
            <a:endParaRPr kumimoji="1" lang="zh-CN" altLang="en-US"/>
          </a:p>
        </p:txBody>
      </p:sp>
    </p:spTree>
    <p:extLst>
      <p:ext uri="{BB962C8B-B14F-4D97-AF65-F5344CB8AC3E}">
        <p14:creationId xmlns:p14="http://schemas.microsoft.com/office/powerpoint/2010/main" val="1596260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i="0" kern="1200" dirty="0">
                <a:solidFill>
                  <a:schemeClr val="tx1"/>
                </a:solidFill>
                <a:effectLst/>
                <a:latin typeface="+mn-lt"/>
                <a:ea typeface="+mn-ea"/>
                <a:cs typeface="+mn-cs"/>
              </a:rPr>
              <a:t>宏观层</a:t>
            </a:r>
            <a:r>
              <a:rPr lang="en" altLang="zh-CN" sz="1200" b="1" i="0" kern="1200" dirty="0" err="1">
                <a:solidFill>
                  <a:schemeClr val="tx1"/>
                </a:solidFill>
                <a:effectLst/>
                <a:latin typeface="+mn-lt"/>
                <a:ea typeface="+mn-ea"/>
                <a:cs typeface="+mn-cs"/>
              </a:rPr>
              <a:t>CoT</a:t>
            </a:r>
            <a:r>
              <a:rPr lang="zh-CN" altLang="e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负责高级任务规划和子任务结果的汇总，通过分解复杂问题为更简单的子任务并聚合其结果来推导出最终答案。</a:t>
            </a:r>
            <a:endParaRPr lang="en-US" altLang="zh-CN" sz="1200" b="0"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规划策略</a:t>
            </a:r>
            <a:r>
              <a:rPr lang="zh-CN" altLang="en-US" sz="1200" b="0" i="0" kern="1200" dirty="0">
                <a:solidFill>
                  <a:schemeClr val="tx1"/>
                </a:solidFill>
                <a:effectLst/>
                <a:latin typeface="+mn-lt"/>
                <a:ea typeface="+mn-ea"/>
                <a:cs typeface="+mn-cs"/>
              </a:rPr>
              <a:t>：包括顺序分解机制、并行分解机制和通过渐进细化进行的隐式规划机制。</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顺序分解机制</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分解一系列有顺序的子任务</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并行分解机制：该机制将任务分解为多个可以同时解决的独立子任务，利用任务模块性来提高效率。这种并行处理方式可以显著缩短完成时间，并提高资源利用率</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渐进细化进行的隐式规划机制：该机制在不确定或动态的环境中尤为有用，如导航迷宫时，人类常常放弃严格的计划，而是根据环境反馈逐步细化决策。</a:t>
            </a:r>
          </a:p>
          <a:p>
            <a:endParaRPr kumimoji="1" lang="zh-CN" altLang="en-US" dirty="0"/>
          </a:p>
        </p:txBody>
      </p:sp>
      <p:sp>
        <p:nvSpPr>
          <p:cNvPr id="4" name="灯片编号占位符 3"/>
          <p:cNvSpPr>
            <a:spLocks noGrp="1"/>
          </p:cNvSpPr>
          <p:nvPr>
            <p:ph type="sldNum" sz="quarter" idx="5"/>
          </p:nvPr>
        </p:nvSpPr>
        <p:spPr/>
        <p:txBody>
          <a:bodyPr/>
          <a:lstStyle/>
          <a:p>
            <a:fld id="{19CB0AAB-5C72-A144-807B-3162D3F9EDD0}" type="slidenum">
              <a:rPr kumimoji="1" lang="zh-CN" altLang="en-US" smtClean="0"/>
              <a:t>20</a:t>
            </a:fld>
            <a:endParaRPr kumimoji="1" lang="zh-CN" altLang="en-US"/>
          </a:p>
        </p:txBody>
      </p:sp>
    </p:spTree>
    <p:extLst>
      <p:ext uri="{BB962C8B-B14F-4D97-AF65-F5344CB8AC3E}">
        <p14:creationId xmlns:p14="http://schemas.microsoft.com/office/powerpoint/2010/main" val="2672776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宏观层掩码策略的主要目的是在高级任务规划阶段，减少模型对低层次执行细节的关注，从而专注于任务的结构分解和整体推理轨迹。</a:t>
            </a:r>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1. </a:t>
            </a:r>
            <a:r>
              <a:rPr lang="zh-CN" altLang="en-US" sz="1200" b="1" i="0" kern="1200" dirty="0">
                <a:solidFill>
                  <a:schemeClr val="tx1"/>
                </a:solidFill>
                <a:effectLst/>
                <a:latin typeface="+mn-lt"/>
                <a:ea typeface="+mn-ea"/>
                <a:cs typeface="+mn-cs"/>
              </a:rPr>
              <a:t>机制设计：选择性暴露关键信息</a:t>
            </a:r>
          </a:p>
          <a:p>
            <a:r>
              <a:rPr lang="zh-CN" altLang="en-US" sz="1200" b="1" i="0" kern="1200" dirty="0">
                <a:solidFill>
                  <a:schemeClr val="tx1"/>
                </a:solidFill>
                <a:effectLst/>
                <a:latin typeface="+mn-lt"/>
                <a:ea typeface="+mn-ea"/>
                <a:cs typeface="+mn-cs"/>
              </a:rPr>
              <a:t>可见内容</a:t>
            </a:r>
            <a:r>
              <a:rPr lang="zh-CN" altLang="en-US" sz="1200" b="0" i="0" kern="1200" dirty="0">
                <a:solidFill>
                  <a:schemeClr val="tx1"/>
                </a:solidFill>
                <a:effectLst/>
                <a:latin typeface="+mn-lt"/>
                <a:ea typeface="+mn-ea"/>
                <a:cs typeface="+mn-cs"/>
              </a:rPr>
              <a:t>：</a:t>
            </a:r>
            <a:br>
              <a:rPr lang="zh-CN" altLang="en-US"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模型仅能访问以下信息：</a:t>
            </a:r>
          </a:p>
          <a:p>
            <a:pPr lvl="1"/>
            <a:r>
              <a:rPr lang="zh-CN" altLang="en-US" sz="1200" b="1" i="0" kern="1200" dirty="0">
                <a:solidFill>
                  <a:schemeClr val="tx1"/>
                </a:solidFill>
                <a:effectLst/>
                <a:latin typeface="+mn-lt"/>
                <a:ea typeface="+mn-ea"/>
                <a:cs typeface="+mn-cs"/>
              </a:rPr>
              <a:t>系统提示（</a:t>
            </a:r>
            <a:r>
              <a:rPr lang="en" altLang="zh-CN" sz="1200" b="1" i="0" kern="1200" dirty="0">
                <a:solidFill>
                  <a:schemeClr val="tx1"/>
                </a:solidFill>
                <a:effectLst/>
                <a:latin typeface="+mn-lt"/>
                <a:ea typeface="+mn-ea"/>
                <a:cs typeface="+mn-cs"/>
              </a:rPr>
              <a:t>System Prompt</a:t>
            </a:r>
            <a:r>
              <a:rPr lang="zh-CN" altLang="en" sz="1200" b="1" i="0" kern="1200" dirty="0">
                <a:solidFill>
                  <a:schemeClr val="tx1"/>
                </a:solidFill>
                <a:effectLst/>
                <a:latin typeface="+mn-lt"/>
                <a:ea typeface="+mn-ea"/>
                <a:cs typeface="+mn-cs"/>
              </a:rPr>
              <a:t>）</a:t>
            </a:r>
            <a:r>
              <a:rPr lang="zh-CN" altLang="e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定义任务目标和约束条件。</a:t>
            </a:r>
          </a:p>
          <a:p>
            <a:pPr lvl="1"/>
            <a:r>
              <a:rPr lang="zh-CN" altLang="en-US" sz="1200" b="1" i="0" kern="1200" dirty="0">
                <a:solidFill>
                  <a:schemeClr val="tx1"/>
                </a:solidFill>
                <a:effectLst/>
                <a:latin typeface="+mn-lt"/>
                <a:ea typeface="+mn-ea"/>
                <a:cs typeface="+mn-cs"/>
              </a:rPr>
              <a:t>高层规划输出（</a:t>
            </a:r>
            <a:r>
              <a:rPr lang="en" altLang="zh-CN" sz="1200" b="1" i="0" kern="1200" dirty="0">
                <a:solidFill>
                  <a:schemeClr val="tx1"/>
                </a:solidFill>
                <a:effectLst/>
                <a:latin typeface="+mn-lt"/>
                <a:ea typeface="+mn-ea"/>
                <a:cs typeface="+mn-cs"/>
              </a:rPr>
              <a:t>Macro-Level Planning Outputs</a:t>
            </a:r>
            <a:r>
              <a:rPr lang="zh-CN" altLang="en" sz="1200" b="1" i="0" kern="1200" dirty="0">
                <a:solidFill>
                  <a:schemeClr val="tx1"/>
                </a:solidFill>
                <a:effectLst/>
                <a:latin typeface="+mn-lt"/>
                <a:ea typeface="+mn-ea"/>
                <a:cs typeface="+mn-cs"/>
              </a:rPr>
              <a:t>）</a:t>
            </a:r>
            <a:r>
              <a:rPr lang="zh-CN" altLang="e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如子任务分解结果、各子任务的预期目标等。</a:t>
            </a:r>
          </a:p>
          <a:p>
            <a:pPr lvl="1"/>
            <a:r>
              <a:rPr lang="zh-CN" altLang="en-US" sz="1200" b="1" i="0" kern="1200" dirty="0">
                <a:solidFill>
                  <a:schemeClr val="tx1"/>
                </a:solidFill>
                <a:effectLst/>
                <a:latin typeface="+mn-lt"/>
                <a:ea typeface="+mn-ea"/>
                <a:cs typeface="+mn-cs"/>
              </a:rPr>
              <a:t>最终子任务结果（</a:t>
            </a:r>
            <a:r>
              <a:rPr lang="en" altLang="zh-CN" sz="1200" b="1" i="0" kern="1200" dirty="0">
                <a:solidFill>
                  <a:schemeClr val="tx1"/>
                </a:solidFill>
                <a:effectLst/>
                <a:latin typeface="+mn-lt"/>
                <a:ea typeface="+mn-ea"/>
                <a:cs typeface="+mn-cs"/>
              </a:rPr>
              <a:t>Final Subtask Outcomes</a:t>
            </a:r>
            <a:r>
              <a:rPr lang="zh-CN" altLang="en" sz="1200" b="1" i="0" kern="1200" dirty="0">
                <a:solidFill>
                  <a:schemeClr val="tx1"/>
                </a:solidFill>
                <a:effectLst/>
                <a:latin typeface="+mn-lt"/>
                <a:ea typeface="+mn-ea"/>
                <a:cs typeface="+mn-cs"/>
              </a:rPr>
              <a:t>）</a:t>
            </a:r>
            <a:r>
              <a:rPr lang="zh-CN" altLang="e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各子任务完成后的最终输出（如生成的图像或文本总结）。</a:t>
            </a:r>
          </a:p>
          <a:p>
            <a:r>
              <a:rPr lang="zh-CN" altLang="en-US" sz="1200" b="1" i="0" kern="1200" dirty="0">
                <a:solidFill>
                  <a:schemeClr val="tx1"/>
                </a:solidFill>
                <a:effectLst/>
                <a:latin typeface="+mn-lt"/>
                <a:ea typeface="+mn-ea"/>
                <a:cs typeface="+mn-cs"/>
              </a:rPr>
              <a:t>屏蔽内容</a:t>
            </a:r>
            <a:r>
              <a:rPr lang="zh-CN" altLang="en-US" sz="1200" b="0" i="0" kern="1200" dirty="0">
                <a:solidFill>
                  <a:schemeClr val="tx1"/>
                </a:solidFill>
                <a:effectLst/>
                <a:latin typeface="+mn-lt"/>
                <a:ea typeface="+mn-ea"/>
                <a:cs typeface="+mn-cs"/>
              </a:rPr>
              <a:t>：</a:t>
            </a:r>
            <a:br>
              <a:rPr lang="zh-CN" altLang="en-US"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所有中间推理过程的细节（如文本形式的中间推理步骤、图像编辑过程中的临时修改痕迹等）均被完全屏蔽，确保模型无法直接访问。</a:t>
            </a:r>
          </a:p>
          <a:p>
            <a:br>
              <a:rPr lang="en-US" altLang="zh-CN" sz="1200" b="0" i="0" kern="1200" dirty="0">
                <a:solidFill>
                  <a:schemeClr val="tx1"/>
                </a:solidFill>
                <a:effectLst/>
                <a:latin typeface="+mn-lt"/>
                <a:ea typeface="+mn-ea"/>
                <a:cs typeface="+mn-cs"/>
              </a:rPr>
            </a:br>
            <a:r>
              <a:rPr lang="en-US" altLang="zh-CN" sz="1200" b="1" i="0" kern="1200" dirty="0">
                <a:solidFill>
                  <a:schemeClr val="tx1"/>
                </a:solidFill>
                <a:effectLst/>
                <a:latin typeface="+mn-lt"/>
                <a:ea typeface="+mn-ea"/>
                <a:cs typeface="+mn-cs"/>
              </a:rPr>
              <a:t>2. </a:t>
            </a:r>
            <a:r>
              <a:rPr lang="zh-CN" altLang="en-US" sz="1200" b="1" i="0" kern="1200" dirty="0">
                <a:solidFill>
                  <a:schemeClr val="tx1"/>
                </a:solidFill>
                <a:effectLst/>
                <a:latin typeface="+mn-lt"/>
                <a:ea typeface="+mn-ea"/>
                <a:cs typeface="+mn-cs"/>
              </a:rPr>
              <a:t>实现方式：掩码矩阵（</a:t>
            </a:r>
            <a:r>
              <a:rPr lang="en" altLang="zh-CN" sz="1200" b="1" i="0" kern="1200" dirty="0">
                <a:solidFill>
                  <a:schemeClr val="tx1"/>
                </a:solidFill>
                <a:effectLst/>
                <a:latin typeface="+mn-lt"/>
                <a:ea typeface="+mn-ea"/>
                <a:cs typeface="+mn-cs"/>
              </a:rPr>
              <a:t>Mask Matrix</a:t>
            </a:r>
            <a:r>
              <a:rPr lang="zh-CN" altLang="en" sz="1200" b="1" i="0" kern="1200" dirty="0">
                <a:solidFill>
                  <a:schemeClr val="tx1"/>
                </a:solidFill>
                <a:effectLst/>
                <a:latin typeface="+mn-lt"/>
                <a:ea typeface="+mn-ea"/>
                <a:cs typeface="+mn-cs"/>
              </a:rPr>
              <a:t>）</a:t>
            </a:r>
            <a:endParaRPr lang="en" altLang="zh-CN" sz="1200" b="1"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技术实现</a:t>
            </a:r>
            <a:r>
              <a:rPr lang="zh-CN" altLang="en-US" sz="1200" b="0" i="0" kern="1200" dirty="0">
                <a:solidFill>
                  <a:schemeClr val="tx1"/>
                </a:solidFill>
                <a:effectLst/>
                <a:latin typeface="+mn-lt"/>
                <a:ea typeface="+mn-ea"/>
                <a:cs typeface="+mn-cs"/>
              </a:rPr>
              <a:t>：</a:t>
            </a:r>
            <a:br>
              <a:rPr lang="zh-CN" altLang="en-US"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在注意力计算中引入一个</a:t>
            </a:r>
            <a:r>
              <a:rPr lang="zh-CN" altLang="en-US" sz="1200" b="1" i="0" kern="1200" dirty="0">
                <a:solidFill>
                  <a:schemeClr val="tx1"/>
                </a:solidFill>
                <a:effectLst/>
                <a:latin typeface="+mn-lt"/>
                <a:ea typeface="+mn-ea"/>
                <a:cs typeface="+mn-cs"/>
              </a:rPr>
              <a:t>二元掩码矩阵</a:t>
            </a:r>
            <a:r>
              <a:rPr lang="zh-CN" altLang="en-US" sz="1200" b="0" i="0" kern="1200" dirty="0">
                <a:solidFill>
                  <a:schemeClr val="tx1"/>
                </a:solidFill>
                <a:effectLst/>
                <a:latin typeface="+mn-lt"/>
                <a:ea typeface="+mn-ea"/>
                <a:cs typeface="+mn-cs"/>
              </a:rPr>
              <a:t>（值为</a:t>
            </a:r>
            <a:r>
              <a:rPr lang="en-US" altLang="zh-CN" sz="1200" b="0" i="0" kern="1200" dirty="0">
                <a:solidFill>
                  <a:schemeClr val="tx1"/>
                </a:solidFill>
                <a:effectLst/>
                <a:latin typeface="+mn-lt"/>
                <a:ea typeface="+mn-ea"/>
                <a:cs typeface="+mn-cs"/>
              </a:rPr>
              <a:t>0</a:t>
            </a:r>
            <a:r>
              <a:rPr lang="zh-CN" altLang="en-US" sz="1200" b="0" i="0" kern="1200" dirty="0">
                <a:solidFill>
                  <a:schemeClr val="tx1"/>
                </a:solidFill>
                <a:effectLst/>
                <a:latin typeface="+mn-lt"/>
                <a:ea typeface="+mn-ea"/>
                <a:cs typeface="+mn-cs"/>
              </a:rPr>
              <a:t>或</a:t>
            </a:r>
            <a:r>
              <a:rPr lang="en-US" altLang="zh-CN" sz="1200" b="0" i="0" kern="1200" dirty="0">
                <a:solidFill>
                  <a:schemeClr val="tx1"/>
                </a:solidFill>
                <a:effectLst/>
                <a:latin typeface="+mn-lt"/>
                <a:ea typeface="+mn-ea"/>
                <a:cs typeface="+mn-cs"/>
              </a:rPr>
              <a:t>1</a:t>
            </a:r>
            <a:r>
              <a:rPr lang="zh-CN" altLang="en-US" sz="1200" b="0" i="0" kern="1200" dirty="0">
                <a:solidFill>
                  <a:schemeClr val="tx1"/>
                </a:solidFill>
                <a:effectLst/>
                <a:latin typeface="+mn-lt"/>
                <a:ea typeface="+mn-ea"/>
                <a:cs typeface="+mn-cs"/>
              </a:rPr>
              <a:t>），与注意力权重矩阵逐元素相乘，强制屏蔽被屏蔽位置的权重（即置零）。</a:t>
            </a:r>
          </a:p>
          <a:p>
            <a:r>
              <a:rPr lang="en-US" altLang="zh-CN" sz="1200" b="1" i="0" kern="1200" dirty="0">
                <a:solidFill>
                  <a:schemeClr val="tx1"/>
                </a:solidFill>
                <a:effectLst/>
                <a:latin typeface="+mn-lt"/>
                <a:ea typeface="+mn-ea"/>
                <a:cs typeface="+mn-cs"/>
              </a:rPr>
              <a:t>3. </a:t>
            </a:r>
            <a:r>
              <a:rPr lang="zh-CN" altLang="en-US" sz="1200" b="1" i="0" kern="1200" dirty="0">
                <a:solidFill>
                  <a:schemeClr val="tx1"/>
                </a:solidFill>
                <a:effectLst/>
                <a:latin typeface="+mn-lt"/>
                <a:ea typeface="+mn-ea"/>
                <a:cs typeface="+mn-cs"/>
              </a:rPr>
              <a:t>作用与优势</a:t>
            </a:r>
          </a:p>
          <a:p>
            <a:r>
              <a:rPr lang="zh-CN" altLang="en-US" sz="1200" b="1" i="0" kern="1200" dirty="0">
                <a:solidFill>
                  <a:schemeClr val="tx1"/>
                </a:solidFill>
                <a:effectLst/>
                <a:latin typeface="+mn-lt"/>
                <a:ea typeface="+mn-ea"/>
                <a:cs typeface="+mn-cs"/>
              </a:rPr>
              <a:t>强制高层视角</a:t>
            </a:r>
            <a:r>
              <a:rPr lang="zh-CN" altLang="en-US" sz="1200" b="0" i="0" kern="1200" dirty="0">
                <a:solidFill>
                  <a:schemeClr val="tx1"/>
                </a:solidFill>
                <a:effectLst/>
                <a:latin typeface="+mn-lt"/>
                <a:ea typeface="+mn-ea"/>
                <a:cs typeface="+mn-cs"/>
              </a:rPr>
              <a:t>：</a:t>
            </a:r>
            <a:br>
              <a:rPr lang="zh-CN" altLang="en-US"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通过屏蔽中间细节，模型被迫从任务整体结构出发进行规划，避免过早陷入执行细节，提升规划的模块化和可扩展性。</a:t>
            </a:r>
          </a:p>
          <a:p>
            <a:r>
              <a:rPr lang="zh-CN" altLang="en-US" sz="1200" b="1" i="0" kern="1200" dirty="0">
                <a:solidFill>
                  <a:schemeClr val="tx1"/>
                </a:solidFill>
                <a:effectLst/>
                <a:latin typeface="+mn-lt"/>
                <a:ea typeface="+mn-ea"/>
                <a:cs typeface="+mn-cs"/>
              </a:rPr>
              <a:t>减少计算开销</a:t>
            </a:r>
            <a:r>
              <a:rPr lang="zh-CN" altLang="en-US" sz="1200" b="0" i="0" kern="1200" dirty="0">
                <a:solidFill>
                  <a:schemeClr val="tx1"/>
                </a:solidFill>
                <a:effectLst/>
                <a:latin typeface="+mn-lt"/>
                <a:ea typeface="+mn-ea"/>
                <a:cs typeface="+mn-cs"/>
              </a:rPr>
              <a:t>：</a:t>
            </a:r>
            <a:br>
              <a:rPr lang="zh-CN" altLang="en-US"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中间步骤的屏蔽减少了需要处理的数据量，从而降低计算复杂度。</a:t>
            </a:r>
          </a:p>
          <a:p>
            <a:r>
              <a:rPr lang="zh-CN" altLang="en-US" sz="1200" b="1" i="0" kern="1200" dirty="0">
                <a:solidFill>
                  <a:schemeClr val="tx1"/>
                </a:solidFill>
                <a:effectLst/>
                <a:latin typeface="+mn-lt"/>
                <a:ea typeface="+mn-ea"/>
                <a:cs typeface="+mn-cs"/>
              </a:rPr>
              <a:t>防止过拟合</a:t>
            </a:r>
            <a:r>
              <a:rPr lang="zh-CN" altLang="en-US" sz="1200" b="0" i="0" kern="1200" dirty="0">
                <a:solidFill>
                  <a:schemeClr val="tx1"/>
                </a:solidFill>
                <a:effectLst/>
                <a:latin typeface="+mn-lt"/>
                <a:ea typeface="+mn-ea"/>
                <a:cs typeface="+mn-cs"/>
              </a:rPr>
              <a:t>：</a:t>
            </a:r>
            <a:br>
              <a:rPr lang="zh-CN" altLang="en-US"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避免模型因看到“未来信息”（如未执行的子任务中间状态）而过度拟合低层次特征。</a:t>
            </a:r>
          </a:p>
          <a:p>
            <a:endParaRPr kumimoji="1" lang="zh-CN" altLang="en-US" dirty="0"/>
          </a:p>
        </p:txBody>
      </p:sp>
      <p:sp>
        <p:nvSpPr>
          <p:cNvPr id="4" name="灯片编号占位符 3"/>
          <p:cNvSpPr>
            <a:spLocks noGrp="1"/>
          </p:cNvSpPr>
          <p:nvPr>
            <p:ph type="sldNum" sz="quarter" idx="5"/>
          </p:nvPr>
        </p:nvSpPr>
        <p:spPr/>
        <p:txBody>
          <a:bodyPr/>
          <a:lstStyle/>
          <a:p>
            <a:fld id="{19CB0AAB-5C72-A144-807B-3162D3F9EDD0}" type="slidenum">
              <a:rPr kumimoji="1" lang="zh-CN" altLang="en-US" smtClean="0"/>
              <a:t>21</a:t>
            </a:fld>
            <a:endParaRPr kumimoji="1" lang="zh-CN" altLang="en-US"/>
          </a:p>
        </p:txBody>
      </p:sp>
    </p:spTree>
    <p:extLst>
      <p:ext uri="{BB962C8B-B14F-4D97-AF65-F5344CB8AC3E}">
        <p14:creationId xmlns:p14="http://schemas.microsoft.com/office/powerpoint/2010/main" val="2092671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1BDFF-B7F4-060F-AE9C-DA54F9C268D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D1F9FF8-C689-15FD-0B94-CBEB1F455A5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70FE86E-B11B-63CC-B9B6-75BD26EBB4AD}"/>
              </a:ext>
            </a:extLst>
          </p:cNvPr>
          <p:cNvSpPr>
            <a:spLocks noGrp="1"/>
          </p:cNvSpPr>
          <p:nvPr>
            <p:ph type="body" idx="1"/>
          </p:nvPr>
        </p:nvSpPr>
        <p:spPr/>
        <p:txBody>
          <a:bodyPr/>
          <a:lstStyle/>
          <a:p>
            <a:r>
              <a:rPr lang="zh-CN" altLang="en-US" sz="1200" b="0" i="0" kern="1200" dirty="0">
                <a:solidFill>
                  <a:schemeClr val="tx1"/>
                </a:solidFill>
                <a:effectLst/>
                <a:latin typeface="+mn-lt"/>
                <a:ea typeface="+mn-ea"/>
                <a:cs typeface="+mn-cs"/>
              </a:rPr>
              <a:t>自检查机制：引入了一个自检查（自反思）机制，通过迭代、反馈驱动的推理来确保生成的输出的稳定性和高质量。</a:t>
            </a:r>
          </a:p>
          <a:p>
            <a:r>
              <a:rPr lang="zh-CN" altLang="en-US" sz="1200" b="0" i="0" kern="1200" dirty="0">
                <a:solidFill>
                  <a:schemeClr val="tx1"/>
                </a:solidFill>
                <a:effectLst/>
                <a:latin typeface="+mn-lt"/>
                <a:ea typeface="+mn-ea"/>
                <a:cs typeface="+mn-cs"/>
              </a:rPr>
              <a:t>该机制在每一步都评估输出的质量，并在必要时进行修正。</a:t>
            </a:r>
          </a:p>
          <a:p>
            <a:r>
              <a:rPr lang="zh-CN" altLang="en-US" sz="1200" b="0" i="0" kern="1200" dirty="0">
                <a:solidFill>
                  <a:schemeClr val="tx1"/>
                </a:solidFill>
                <a:effectLst/>
                <a:latin typeface="+mn-lt"/>
                <a:ea typeface="+mn-ea"/>
                <a:cs typeface="+mn-cs"/>
              </a:rPr>
              <a:t>马尔可夫决策过程（</a:t>
            </a:r>
            <a:r>
              <a:rPr lang="en" altLang="zh-CN" sz="1200" b="0" i="0" kern="1200" dirty="0">
                <a:solidFill>
                  <a:schemeClr val="tx1"/>
                </a:solidFill>
                <a:effectLst/>
                <a:latin typeface="+mn-lt"/>
                <a:ea typeface="+mn-ea"/>
                <a:cs typeface="+mn-cs"/>
              </a:rPr>
              <a:t>MDP</a:t>
            </a:r>
            <a:r>
              <a:rPr lang="zh-CN" altLang="e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将每个子任务的执行过程建模为一个</a:t>
            </a:r>
            <a:r>
              <a:rPr lang="en" altLang="zh-CN" sz="1200" b="0" i="0" kern="1200" dirty="0">
                <a:solidFill>
                  <a:schemeClr val="tx1"/>
                </a:solidFill>
                <a:effectLst/>
                <a:latin typeface="+mn-lt"/>
                <a:ea typeface="+mn-ea"/>
                <a:cs typeface="+mn-cs"/>
              </a:rPr>
              <a:t>MDP</a:t>
            </a:r>
            <a:r>
              <a:rPr lang="zh-CN" altLang="e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其中每个推理步骤（一个文本图像对）是一个离散节点，转变仅依赖于前一个步骤和当前的子任务提示</a:t>
            </a:r>
          </a:p>
        </p:txBody>
      </p:sp>
      <p:sp>
        <p:nvSpPr>
          <p:cNvPr id="4" name="灯片编号占位符 3">
            <a:extLst>
              <a:ext uri="{FF2B5EF4-FFF2-40B4-BE49-F238E27FC236}">
                <a16:creationId xmlns:a16="http://schemas.microsoft.com/office/drawing/2014/main" id="{02E0DB85-F20A-3AEC-EA7E-890A0E07FAB4}"/>
              </a:ext>
            </a:extLst>
          </p:cNvPr>
          <p:cNvSpPr>
            <a:spLocks noGrp="1"/>
          </p:cNvSpPr>
          <p:nvPr>
            <p:ph type="sldNum" sz="quarter" idx="5"/>
          </p:nvPr>
        </p:nvSpPr>
        <p:spPr/>
        <p:txBody>
          <a:bodyPr/>
          <a:lstStyle/>
          <a:p>
            <a:fld id="{19CB0AAB-5C72-A144-807B-3162D3F9EDD0}" type="slidenum">
              <a:rPr kumimoji="1" lang="zh-CN" altLang="en-US" smtClean="0"/>
              <a:t>22</a:t>
            </a:fld>
            <a:endParaRPr kumimoji="1" lang="zh-CN" altLang="en-US"/>
          </a:p>
        </p:txBody>
      </p:sp>
    </p:spTree>
    <p:extLst>
      <p:ext uri="{BB962C8B-B14F-4D97-AF65-F5344CB8AC3E}">
        <p14:creationId xmlns:p14="http://schemas.microsoft.com/office/powerpoint/2010/main" val="2907513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D875E-2875-005F-1831-3A056D86A2C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99426F8-F267-3B26-E41A-178FACA6C1D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8FE2018-89C0-91C1-00EA-E48CD7FDD6A8}"/>
              </a:ext>
            </a:extLst>
          </p:cNvPr>
          <p:cNvSpPr>
            <a:spLocks noGrp="1"/>
          </p:cNvSpPr>
          <p:nvPr>
            <p:ph type="body" idx="1"/>
          </p:nvPr>
        </p:nvSpPr>
        <p:spPr/>
        <p:txBody>
          <a:bodyPr/>
          <a:lstStyle/>
          <a:p>
            <a:r>
              <a:rPr lang="zh-CN" altLang="en-US" sz="1200" b="0" i="0" kern="1200" dirty="0">
                <a:solidFill>
                  <a:schemeClr val="tx1"/>
                </a:solidFill>
                <a:effectLst/>
                <a:latin typeface="+mn-lt"/>
                <a:ea typeface="+mn-ea"/>
                <a:cs typeface="+mn-cs"/>
              </a:rPr>
              <a:t>在</a:t>
            </a:r>
            <a:r>
              <a:rPr lang="en" altLang="zh-CN" sz="1200" b="0" i="0" kern="1200" dirty="0">
                <a:solidFill>
                  <a:schemeClr val="tx1"/>
                </a:solidFill>
                <a:effectLst/>
                <a:latin typeface="+mn-lt"/>
                <a:ea typeface="+mn-ea"/>
                <a:cs typeface="+mn-cs"/>
              </a:rPr>
              <a:t>Uni-</a:t>
            </a:r>
            <a:r>
              <a:rPr lang="en" altLang="zh-CN" sz="1200" b="0" i="0" kern="1200" dirty="0" err="1">
                <a:solidFill>
                  <a:schemeClr val="tx1"/>
                </a:solidFill>
                <a:effectLst/>
                <a:latin typeface="+mn-lt"/>
                <a:ea typeface="+mn-ea"/>
                <a:cs typeface="+mn-cs"/>
              </a:rPr>
              <a:t>CoT</a:t>
            </a:r>
            <a:r>
              <a:rPr lang="zh-CN" altLang="en-US" sz="1200" b="0" i="0" kern="1200" dirty="0">
                <a:solidFill>
                  <a:schemeClr val="tx1"/>
                </a:solidFill>
                <a:effectLst/>
                <a:latin typeface="+mn-lt"/>
                <a:ea typeface="+mn-ea"/>
                <a:cs typeface="+mn-cs"/>
              </a:rPr>
              <a:t>的实验中，</a:t>
            </a:r>
            <a:r>
              <a:rPr lang="en" altLang="zh-CN" sz="1200" b="0" i="0" kern="1200" dirty="0">
                <a:solidFill>
                  <a:schemeClr val="tx1"/>
                </a:solidFill>
                <a:effectLst/>
                <a:latin typeface="+mn-lt"/>
                <a:ea typeface="+mn-ea"/>
                <a:cs typeface="+mn-cs"/>
              </a:rPr>
              <a:t>Micro Masked-Attention</a:t>
            </a:r>
            <a:r>
              <a:rPr lang="zh-CN" altLang="en-US" sz="1200" b="0" i="0" kern="1200" dirty="0">
                <a:solidFill>
                  <a:schemeClr val="tx1"/>
                </a:solidFill>
                <a:effectLst/>
                <a:latin typeface="+mn-lt"/>
                <a:ea typeface="+mn-ea"/>
                <a:cs typeface="+mn-cs"/>
              </a:rPr>
              <a:t>显著提升了多模态推理的性能：</a:t>
            </a:r>
          </a:p>
          <a:p>
            <a:r>
              <a:rPr lang="zh-CN" altLang="en-US" sz="1200" b="1" i="0" kern="1200" dirty="0">
                <a:solidFill>
                  <a:schemeClr val="tx1"/>
                </a:solidFill>
                <a:effectLst/>
                <a:latin typeface="+mn-lt"/>
                <a:ea typeface="+mn-ea"/>
                <a:cs typeface="+mn-cs"/>
              </a:rPr>
              <a:t>图像编辑任务</a:t>
            </a:r>
            <a:r>
              <a:rPr lang="zh-CN" altLang="en-US" sz="1200" b="0" i="0" kern="1200" dirty="0">
                <a:solidFill>
                  <a:schemeClr val="tx1"/>
                </a:solidFill>
                <a:effectLst/>
                <a:latin typeface="+mn-lt"/>
                <a:ea typeface="+mn-ea"/>
                <a:cs typeface="+mn-cs"/>
              </a:rPr>
              <a:t>：</a:t>
            </a:r>
          </a:p>
          <a:p>
            <a:pPr lvl="1"/>
            <a:r>
              <a:rPr lang="zh-CN" altLang="en-US" sz="1200" b="1" i="0" kern="1200" dirty="0">
                <a:solidFill>
                  <a:schemeClr val="tx1"/>
                </a:solidFill>
                <a:effectLst/>
                <a:latin typeface="+mn-lt"/>
                <a:ea typeface="+mn-ea"/>
                <a:cs typeface="+mn-cs"/>
              </a:rPr>
              <a:t>输入</a:t>
            </a:r>
            <a:r>
              <a:rPr lang="zh-CN" altLang="en-US" sz="1200" b="0" i="0" kern="1200" dirty="0">
                <a:solidFill>
                  <a:schemeClr val="tx1"/>
                </a:solidFill>
                <a:effectLst/>
                <a:latin typeface="+mn-lt"/>
                <a:ea typeface="+mn-ea"/>
                <a:cs typeface="+mn-cs"/>
              </a:rPr>
              <a:t>：初始图像 </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子任务提示（如“添加一只猫到画面中央”）。</a:t>
            </a:r>
          </a:p>
          <a:p>
            <a:pPr lvl="1"/>
            <a:r>
              <a:rPr lang="en" altLang="zh-CN" sz="1200" b="1" i="0" kern="1200" dirty="0">
                <a:solidFill>
                  <a:schemeClr val="tx1"/>
                </a:solidFill>
                <a:effectLst/>
                <a:latin typeface="+mn-lt"/>
                <a:ea typeface="+mn-ea"/>
                <a:cs typeface="+mn-cs"/>
              </a:rPr>
              <a:t>Micro-Level</a:t>
            </a:r>
            <a:r>
              <a:rPr lang="zh-CN" altLang="en-US" sz="1200" b="1" i="0" kern="1200" dirty="0">
                <a:solidFill>
                  <a:schemeClr val="tx1"/>
                </a:solidFill>
                <a:effectLst/>
                <a:latin typeface="+mn-lt"/>
                <a:ea typeface="+mn-ea"/>
                <a:cs typeface="+mn-cs"/>
              </a:rPr>
              <a:t>推理</a:t>
            </a:r>
            <a:r>
              <a:rPr lang="zh-CN" altLang="en-US" sz="1200" b="0" i="0" kern="1200" dirty="0">
                <a:solidFill>
                  <a:schemeClr val="tx1"/>
                </a:solidFill>
                <a:effectLst/>
                <a:latin typeface="+mn-lt"/>
                <a:ea typeface="+mn-ea"/>
                <a:cs typeface="+mn-cs"/>
              </a:rPr>
              <a:t>：</a:t>
            </a:r>
          </a:p>
          <a:p>
            <a:pPr lvl="2"/>
            <a:r>
              <a:rPr lang="zh-CN" altLang="en-US" sz="1200" b="0" i="0" kern="1200" dirty="0">
                <a:solidFill>
                  <a:schemeClr val="tx1"/>
                </a:solidFill>
                <a:effectLst/>
                <a:latin typeface="+mn-lt"/>
                <a:ea typeface="+mn-ea"/>
                <a:cs typeface="+mn-cs"/>
              </a:rPr>
              <a:t>第一步：仅关注图像背景和子任务提示的首元素（“添加”），生成候选猫的位置。</a:t>
            </a:r>
          </a:p>
          <a:p>
            <a:pPr lvl="2"/>
            <a:r>
              <a:rPr lang="zh-CN" altLang="en-US" sz="1200" b="0" i="0" kern="1200" dirty="0">
                <a:solidFill>
                  <a:schemeClr val="tx1"/>
                </a:solidFill>
                <a:effectLst/>
                <a:latin typeface="+mn-lt"/>
                <a:ea typeface="+mn-ea"/>
                <a:cs typeface="+mn-cs"/>
              </a:rPr>
              <a:t>第二步：仅关注候选位置和子任务提示的后续元素（“猫”），生成具体猫的图像。</a:t>
            </a:r>
          </a:p>
          <a:p>
            <a:pPr lvl="2"/>
            <a:r>
              <a:rPr lang="zh-CN" altLang="en-US" sz="1200" b="0" i="0" kern="1200" dirty="0">
                <a:solidFill>
                  <a:schemeClr val="tx1"/>
                </a:solidFill>
                <a:effectLst/>
                <a:latin typeface="+mn-lt"/>
                <a:ea typeface="+mn-ea"/>
                <a:cs typeface="+mn-cs"/>
              </a:rPr>
              <a:t>第三步：仅关注猫的图像和子任务提示的末尾元素（“画面中央”），调整猫的位置。</a:t>
            </a:r>
          </a:p>
          <a:p>
            <a:pPr lvl="1"/>
            <a:r>
              <a:rPr lang="zh-CN" altLang="en-US" sz="1200" b="1" i="0" kern="1200" dirty="0">
                <a:solidFill>
                  <a:schemeClr val="tx1"/>
                </a:solidFill>
                <a:effectLst/>
                <a:latin typeface="+mn-lt"/>
                <a:ea typeface="+mn-ea"/>
                <a:cs typeface="+mn-cs"/>
              </a:rPr>
              <a:t>输出</a:t>
            </a:r>
            <a:r>
              <a:rPr lang="zh-CN" altLang="en-US" sz="1200" b="0" i="0" kern="1200" dirty="0">
                <a:solidFill>
                  <a:schemeClr val="tx1"/>
                </a:solidFill>
                <a:effectLst/>
                <a:latin typeface="+mn-lt"/>
                <a:ea typeface="+mn-ea"/>
                <a:cs typeface="+mn-cs"/>
              </a:rPr>
              <a:t>：符合物理规律（如猫与背景无重叠）且逻辑一致的图像。</a:t>
            </a:r>
          </a:p>
          <a:p>
            <a:r>
              <a:rPr lang="zh-CN" altLang="en-US" sz="1200" b="1" i="0" kern="1200" dirty="0">
                <a:solidFill>
                  <a:schemeClr val="tx1"/>
                </a:solidFill>
                <a:effectLst/>
                <a:latin typeface="+mn-lt"/>
                <a:ea typeface="+mn-ea"/>
                <a:cs typeface="+mn-cs"/>
              </a:rPr>
              <a:t>文本生成任务</a:t>
            </a:r>
            <a:r>
              <a:rPr lang="zh-CN" altLang="en-US" sz="1200" b="0" i="0" kern="1200" dirty="0">
                <a:solidFill>
                  <a:schemeClr val="tx1"/>
                </a:solidFill>
                <a:effectLst/>
                <a:latin typeface="+mn-lt"/>
                <a:ea typeface="+mn-ea"/>
                <a:cs typeface="+mn-cs"/>
              </a:rPr>
              <a:t>：</a:t>
            </a:r>
          </a:p>
          <a:p>
            <a:pPr lvl="1"/>
            <a:r>
              <a:rPr lang="zh-CN" altLang="en-US" sz="1200" b="1" i="0" kern="1200" dirty="0">
                <a:solidFill>
                  <a:schemeClr val="tx1"/>
                </a:solidFill>
                <a:effectLst/>
                <a:latin typeface="+mn-lt"/>
                <a:ea typeface="+mn-ea"/>
                <a:cs typeface="+mn-cs"/>
              </a:rPr>
              <a:t>输入</a:t>
            </a:r>
            <a:r>
              <a:rPr lang="zh-CN" altLang="en-US" sz="1200" b="0" i="0" kern="1200" dirty="0">
                <a:solidFill>
                  <a:schemeClr val="tx1"/>
                </a:solidFill>
                <a:effectLst/>
                <a:latin typeface="+mn-lt"/>
                <a:ea typeface="+mn-ea"/>
                <a:cs typeface="+mn-cs"/>
              </a:rPr>
              <a:t>：初始文本 </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子任务提示（如“总结前文并预测后续发展”）。</a:t>
            </a:r>
          </a:p>
          <a:p>
            <a:pPr lvl="1"/>
            <a:r>
              <a:rPr lang="en" altLang="zh-CN" sz="1200" b="1" i="0" kern="1200" dirty="0">
                <a:solidFill>
                  <a:schemeClr val="tx1"/>
                </a:solidFill>
                <a:effectLst/>
                <a:latin typeface="+mn-lt"/>
                <a:ea typeface="+mn-ea"/>
                <a:cs typeface="+mn-cs"/>
              </a:rPr>
              <a:t>Micro-Level</a:t>
            </a:r>
            <a:r>
              <a:rPr lang="zh-CN" altLang="en-US" sz="1200" b="1" i="0" kern="1200" dirty="0">
                <a:solidFill>
                  <a:schemeClr val="tx1"/>
                </a:solidFill>
                <a:effectLst/>
                <a:latin typeface="+mn-lt"/>
                <a:ea typeface="+mn-ea"/>
                <a:cs typeface="+mn-cs"/>
              </a:rPr>
              <a:t>推理</a:t>
            </a:r>
            <a:r>
              <a:rPr lang="zh-CN" altLang="en-US" sz="1200" b="0" i="0" kern="1200" dirty="0">
                <a:solidFill>
                  <a:schemeClr val="tx1"/>
                </a:solidFill>
                <a:effectLst/>
                <a:latin typeface="+mn-lt"/>
                <a:ea typeface="+mn-ea"/>
                <a:cs typeface="+mn-cs"/>
              </a:rPr>
              <a:t>：</a:t>
            </a:r>
          </a:p>
          <a:p>
            <a:pPr lvl="2"/>
            <a:r>
              <a:rPr lang="zh-CN" altLang="en-US" sz="1200" b="0" i="0" kern="1200" dirty="0">
                <a:solidFill>
                  <a:schemeClr val="tx1"/>
                </a:solidFill>
                <a:effectLst/>
                <a:latin typeface="+mn-lt"/>
                <a:ea typeface="+mn-ea"/>
                <a:cs typeface="+mn-cs"/>
              </a:rPr>
              <a:t>第一步：仅关注前文和子任务提示的首元素（“总结”），生成摘要。</a:t>
            </a:r>
          </a:p>
          <a:p>
            <a:pPr lvl="2"/>
            <a:r>
              <a:rPr lang="zh-CN" altLang="en-US" sz="1200" b="0" i="0" kern="1200" dirty="0">
                <a:solidFill>
                  <a:schemeClr val="tx1"/>
                </a:solidFill>
                <a:effectLst/>
                <a:latin typeface="+mn-lt"/>
                <a:ea typeface="+mn-ea"/>
                <a:cs typeface="+mn-cs"/>
              </a:rPr>
              <a:t>第二步：仅关注摘要和子任务提示的后续元素（“预测”），生成预测内容。</a:t>
            </a:r>
          </a:p>
          <a:p>
            <a:pPr lvl="1"/>
            <a:r>
              <a:rPr lang="zh-CN" altLang="en-US" sz="1200" b="1" i="0" kern="1200" dirty="0">
                <a:solidFill>
                  <a:schemeClr val="tx1"/>
                </a:solidFill>
                <a:effectLst/>
                <a:latin typeface="+mn-lt"/>
                <a:ea typeface="+mn-ea"/>
                <a:cs typeface="+mn-cs"/>
              </a:rPr>
              <a:t>输出</a:t>
            </a:r>
            <a:r>
              <a:rPr lang="zh-CN" altLang="en-US" sz="1200" b="0" i="0" kern="1200" dirty="0">
                <a:solidFill>
                  <a:schemeClr val="tx1"/>
                </a:solidFill>
                <a:effectLst/>
                <a:latin typeface="+mn-lt"/>
                <a:ea typeface="+mn-ea"/>
                <a:cs typeface="+mn-cs"/>
              </a:rPr>
              <a:t>：连贯且符合逻辑的文本</a:t>
            </a:r>
          </a:p>
          <a:p>
            <a:endParaRPr kumimoji="1" lang="zh-CN" altLang="en-US" dirty="0"/>
          </a:p>
        </p:txBody>
      </p:sp>
      <p:sp>
        <p:nvSpPr>
          <p:cNvPr id="4" name="灯片编号占位符 3">
            <a:extLst>
              <a:ext uri="{FF2B5EF4-FFF2-40B4-BE49-F238E27FC236}">
                <a16:creationId xmlns:a16="http://schemas.microsoft.com/office/drawing/2014/main" id="{C255EBC5-40CA-64BE-205D-08E27821FF31}"/>
              </a:ext>
            </a:extLst>
          </p:cNvPr>
          <p:cNvSpPr>
            <a:spLocks noGrp="1"/>
          </p:cNvSpPr>
          <p:nvPr>
            <p:ph type="sldNum" sz="quarter" idx="5"/>
          </p:nvPr>
        </p:nvSpPr>
        <p:spPr/>
        <p:txBody>
          <a:bodyPr/>
          <a:lstStyle/>
          <a:p>
            <a:fld id="{19CB0AAB-5C72-A144-807B-3162D3F9EDD0}" type="slidenum">
              <a:rPr kumimoji="1" lang="zh-CN" altLang="en-US" smtClean="0"/>
              <a:t>23</a:t>
            </a:fld>
            <a:endParaRPr kumimoji="1" lang="zh-CN" altLang="en-US"/>
          </a:p>
        </p:txBody>
      </p:sp>
    </p:spTree>
    <p:extLst>
      <p:ext uri="{BB962C8B-B14F-4D97-AF65-F5344CB8AC3E}">
        <p14:creationId xmlns:p14="http://schemas.microsoft.com/office/powerpoint/2010/main" val="531186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监督微调（</a:t>
            </a:r>
            <a:r>
              <a:rPr lang="en" altLang="zh-CN" sz="1200" b="0" i="0" kern="1200" dirty="0">
                <a:solidFill>
                  <a:schemeClr val="tx1"/>
                </a:solidFill>
                <a:effectLst/>
                <a:latin typeface="+mn-lt"/>
                <a:ea typeface="+mn-ea"/>
                <a:cs typeface="+mn-cs"/>
              </a:rPr>
              <a:t>SFT</a:t>
            </a:r>
            <a:r>
              <a:rPr lang="zh-CN" altLang="e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在</a:t>
            </a:r>
            <a:r>
              <a:rPr lang="en" altLang="zh-CN" sz="1200" b="0" i="0" kern="1200" dirty="0">
                <a:solidFill>
                  <a:schemeClr val="tx1"/>
                </a:solidFill>
                <a:effectLst/>
                <a:latin typeface="+mn-lt"/>
                <a:ea typeface="+mn-ea"/>
                <a:cs typeface="+mn-cs"/>
              </a:rPr>
              <a:t>SFT</a:t>
            </a:r>
            <a:r>
              <a:rPr lang="zh-CN" altLang="en-US" sz="1200" b="0" i="0" kern="1200" dirty="0">
                <a:solidFill>
                  <a:schemeClr val="tx1"/>
                </a:solidFill>
                <a:effectLst/>
                <a:latin typeface="+mn-lt"/>
                <a:ea typeface="+mn-ea"/>
                <a:cs typeface="+mn-cs"/>
              </a:rPr>
              <a:t>阶段，结合了用于</a:t>
            </a:r>
            <a:r>
              <a:rPr lang="en" altLang="zh-CN" sz="1200" b="0" i="0" kern="1200" dirty="0">
                <a:solidFill>
                  <a:schemeClr val="tx1"/>
                </a:solidFill>
                <a:effectLst/>
                <a:latin typeface="+mn-lt"/>
                <a:ea typeface="+mn-ea"/>
                <a:cs typeface="+mn-cs"/>
              </a:rPr>
              <a:t>Macro-Level </a:t>
            </a:r>
            <a:r>
              <a:rPr lang="en" altLang="zh-CN" sz="1200" b="0" i="0" kern="1200" dirty="0" err="1">
                <a:solidFill>
                  <a:schemeClr val="tx1"/>
                </a:solidFill>
                <a:effectLst/>
                <a:latin typeface="+mn-lt"/>
                <a:ea typeface="+mn-ea"/>
                <a:cs typeface="+mn-cs"/>
              </a:rPr>
              <a:t>CoT</a:t>
            </a:r>
            <a:r>
              <a:rPr lang="zh-CN" altLang="en-US" sz="1200" b="0" i="0" kern="1200" dirty="0">
                <a:solidFill>
                  <a:schemeClr val="tx1"/>
                </a:solidFill>
                <a:effectLst/>
                <a:latin typeface="+mn-lt"/>
                <a:ea typeface="+mn-ea"/>
                <a:cs typeface="+mn-cs"/>
              </a:rPr>
              <a:t>分支的交错多模态监督和用于</a:t>
            </a:r>
            <a:r>
              <a:rPr lang="en" altLang="zh-CN" sz="1200" b="0" i="0" kern="1200" dirty="0">
                <a:solidFill>
                  <a:schemeClr val="tx1"/>
                </a:solidFill>
                <a:effectLst/>
                <a:latin typeface="+mn-lt"/>
                <a:ea typeface="+mn-ea"/>
                <a:cs typeface="+mn-cs"/>
              </a:rPr>
              <a:t>Micro-Level </a:t>
            </a:r>
            <a:r>
              <a:rPr lang="en" altLang="zh-CN" sz="1200" b="0" i="0" kern="1200" dirty="0" err="1">
                <a:solidFill>
                  <a:schemeClr val="tx1"/>
                </a:solidFill>
                <a:effectLst/>
                <a:latin typeface="+mn-lt"/>
                <a:ea typeface="+mn-ea"/>
                <a:cs typeface="+mn-cs"/>
              </a:rPr>
              <a:t>CoT</a:t>
            </a:r>
            <a:r>
              <a:rPr lang="zh-CN" altLang="en-US" sz="1200" b="0" i="0" kern="1200" dirty="0">
                <a:solidFill>
                  <a:schemeClr val="tx1"/>
                </a:solidFill>
                <a:effectLst/>
                <a:latin typeface="+mn-lt"/>
                <a:ea typeface="+mn-ea"/>
                <a:cs typeface="+mn-cs"/>
              </a:rPr>
              <a:t>分支的多任务学习。</a:t>
            </a:r>
            <a:endParaRPr lang="en-US" altLang="zh-CN" sz="1200" b="0" i="0" kern="1200" dirty="0">
              <a:solidFill>
                <a:schemeClr val="tx1"/>
              </a:solidFill>
              <a:effectLst/>
              <a:latin typeface="+mn-lt"/>
              <a:ea typeface="+mn-ea"/>
              <a:cs typeface="+mn-cs"/>
            </a:endParaRPr>
          </a:p>
          <a:p>
            <a:r>
              <a:rPr lang="en" altLang="zh-CN" sz="1200" b="1" i="0" kern="1200" dirty="0">
                <a:solidFill>
                  <a:schemeClr val="tx1"/>
                </a:solidFill>
                <a:effectLst/>
                <a:latin typeface="+mn-lt"/>
                <a:ea typeface="+mn-ea"/>
                <a:cs typeface="+mn-cs"/>
              </a:rPr>
              <a:t>Micro-Level </a:t>
            </a:r>
            <a:r>
              <a:rPr lang="en" altLang="zh-CN" sz="1200" b="1" i="0" kern="1200" dirty="0" err="1">
                <a:solidFill>
                  <a:schemeClr val="tx1"/>
                </a:solidFill>
                <a:effectLst/>
                <a:latin typeface="+mn-lt"/>
                <a:ea typeface="+mn-ea"/>
                <a:cs typeface="+mn-cs"/>
              </a:rPr>
              <a:t>CoT</a:t>
            </a:r>
            <a:r>
              <a:rPr lang="zh-CN" altLang="en-US" sz="1200" b="1" i="0" kern="1200" dirty="0">
                <a:solidFill>
                  <a:schemeClr val="tx1"/>
                </a:solidFill>
                <a:effectLst/>
                <a:latin typeface="+mn-lt"/>
                <a:ea typeface="+mn-ea"/>
                <a:cs typeface="+mn-cs"/>
              </a:rPr>
              <a:t>的多任务学习</a:t>
            </a:r>
            <a:r>
              <a:rPr lang="zh-CN" altLang="en-US" sz="1200" b="0" i="0" kern="1200" dirty="0">
                <a:solidFill>
                  <a:schemeClr val="tx1"/>
                </a:solidFill>
                <a:effectLst/>
                <a:latin typeface="+mn-lt"/>
                <a:ea typeface="+mn-ea"/>
                <a:cs typeface="+mn-cs"/>
              </a:rPr>
              <a:t>：对子任务完成过程进行监督，同样采用</a:t>
            </a:r>
            <a:r>
              <a:rPr lang="en" altLang="zh-CN" sz="1200" b="0" i="0" kern="1200" dirty="0">
                <a:solidFill>
                  <a:schemeClr val="tx1"/>
                </a:solidFill>
                <a:effectLst/>
                <a:latin typeface="+mn-lt"/>
                <a:ea typeface="+mn-ea"/>
                <a:cs typeface="+mn-cs"/>
              </a:rPr>
              <a:t>CE</a:t>
            </a:r>
            <a:r>
              <a:rPr lang="zh-CN" altLang="en-US" sz="1200" b="0" i="0" kern="1200" dirty="0">
                <a:solidFill>
                  <a:schemeClr val="tx1"/>
                </a:solidFill>
                <a:effectLst/>
                <a:latin typeface="+mn-lt"/>
                <a:ea typeface="+mn-ea"/>
                <a:cs typeface="+mn-cs"/>
              </a:rPr>
              <a:t>和</a:t>
            </a:r>
            <a:r>
              <a:rPr lang="en" altLang="zh-CN" sz="1200" b="0" i="0" kern="1200" dirty="0">
                <a:solidFill>
                  <a:schemeClr val="tx1"/>
                </a:solidFill>
                <a:effectLst/>
                <a:latin typeface="+mn-lt"/>
                <a:ea typeface="+mn-ea"/>
                <a:cs typeface="+mn-cs"/>
              </a:rPr>
              <a:t>MSE</a:t>
            </a:r>
            <a:r>
              <a:rPr lang="zh-CN" altLang="en-US" sz="1200" b="0" i="0" kern="1200" dirty="0">
                <a:solidFill>
                  <a:schemeClr val="tx1"/>
                </a:solidFill>
                <a:effectLst/>
                <a:latin typeface="+mn-lt"/>
                <a:ea typeface="+mn-ea"/>
                <a:cs typeface="+mn-cs"/>
              </a:rPr>
              <a:t>损失。</a:t>
            </a:r>
          </a:p>
          <a:p>
            <a:r>
              <a:rPr lang="zh-CN" altLang="en-US" sz="1200" b="0" i="0" kern="1200" dirty="0">
                <a:solidFill>
                  <a:schemeClr val="tx1"/>
                </a:solidFill>
                <a:effectLst/>
                <a:latin typeface="+mn-lt"/>
                <a:ea typeface="+mn-ea"/>
                <a:cs typeface="+mn-cs"/>
              </a:rPr>
              <a:t>此外，为了支持基于马尔可夫决策过程（</a:t>
            </a:r>
            <a:r>
              <a:rPr lang="en" altLang="zh-CN" sz="1200" b="0" i="0" kern="1200" dirty="0">
                <a:solidFill>
                  <a:schemeClr val="tx1"/>
                </a:solidFill>
                <a:effectLst/>
                <a:latin typeface="+mn-lt"/>
                <a:ea typeface="+mn-ea"/>
                <a:cs typeface="+mn-cs"/>
              </a:rPr>
              <a:t>MDP</a:t>
            </a:r>
            <a:r>
              <a:rPr lang="zh-CN" altLang="e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的自我反思推理，将学习分解为四个辅助目标，并分别进行优化：</a:t>
            </a:r>
          </a:p>
          <a:p>
            <a:pPr lvl="1"/>
            <a:r>
              <a:rPr lang="zh-CN" altLang="en-US" sz="1200" b="1" i="0" kern="1200" dirty="0">
                <a:solidFill>
                  <a:schemeClr val="tx1"/>
                </a:solidFill>
                <a:effectLst/>
                <a:latin typeface="+mn-lt"/>
                <a:ea typeface="+mn-ea"/>
                <a:cs typeface="+mn-cs"/>
              </a:rPr>
              <a:t>文本动作生成</a:t>
            </a:r>
            <a:r>
              <a:rPr lang="zh-CN" altLang="en-US" sz="1200" b="0" i="0" kern="1200" dirty="0">
                <a:solidFill>
                  <a:schemeClr val="tx1"/>
                </a:solidFill>
                <a:effectLst/>
                <a:latin typeface="+mn-lt"/>
                <a:ea typeface="+mn-ea"/>
                <a:cs typeface="+mn-cs"/>
              </a:rPr>
              <a:t>：根据系统提示、子任务提示、当前图像和文本生成编辑提示。</a:t>
            </a:r>
          </a:p>
          <a:p>
            <a:pPr lvl="1"/>
            <a:r>
              <a:rPr lang="zh-CN" altLang="en-US" sz="1200" b="1" i="0" kern="1200" dirty="0">
                <a:solidFill>
                  <a:schemeClr val="tx1"/>
                </a:solidFill>
                <a:effectLst/>
                <a:latin typeface="+mn-lt"/>
                <a:ea typeface="+mn-ea"/>
                <a:cs typeface="+mn-cs"/>
              </a:rPr>
              <a:t>图像动作生成</a:t>
            </a:r>
            <a:r>
              <a:rPr lang="zh-CN" altLang="en-US" sz="1200" b="0" i="0" kern="1200" dirty="0">
                <a:solidFill>
                  <a:schemeClr val="tx1"/>
                </a:solidFill>
                <a:effectLst/>
                <a:latin typeface="+mn-lt"/>
                <a:ea typeface="+mn-ea"/>
                <a:cs typeface="+mn-cs"/>
              </a:rPr>
              <a:t>：根据系统提示、子任务提示、当前图像和文本以及编辑提示生成编辑后的图像。</a:t>
            </a:r>
          </a:p>
          <a:p>
            <a:pPr lvl="1"/>
            <a:r>
              <a:rPr lang="zh-CN" altLang="en-US" sz="1200" b="1" i="0" kern="1200" dirty="0">
                <a:solidFill>
                  <a:schemeClr val="tx1"/>
                </a:solidFill>
                <a:effectLst/>
                <a:latin typeface="+mn-lt"/>
                <a:ea typeface="+mn-ea"/>
                <a:cs typeface="+mn-cs"/>
              </a:rPr>
              <a:t>下一状态预测</a:t>
            </a:r>
            <a:r>
              <a:rPr lang="zh-CN" altLang="en-US" sz="1200" b="0" i="0" kern="1200" dirty="0">
                <a:solidFill>
                  <a:schemeClr val="tx1"/>
                </a:solidFill>
                <a:effectLst/>
                <a:latin typeface="+mn-lt"/>
                <a:ea typeface="+mn-ea"/>
                <a:cs typeface="+mn-cs"/>
              </a:rPr>
              <a:t>：预测编辑后的图像和分析文本。</a:t>
            </a:r>
          </a:p>
          <a:p>
            <a:pPr lvl="1"/>
            <a:r>
              <a:rPr lang="zh-CN" altLang="en-US" sz="1200" b="1" i="0" kern="1200" dirty="0">
                <a:solidFill>
                  <a:schemeClr val="tx1"/>
                </a:solidFill>
                <a:effectLst/>
                <a:latin typeface="+mn-lt"/>
                <a:ea typeface="+mn-ea"/>
                <a:cs typeface="+mn-cs"/>
              </a:rPr>
              <a:t>奖励估计</a:t>
            </a:r>
            <a:r>
              <a:rPr lang="zh-CN" altLang="en-US" sz="1200" b="0" i="0" kern="1200" dirty="0">
                <a:solidFill>
                  <a:schemeClr val="tx1"/>
                </a:solidFill>
                <a:effectLst/>
                <a:latin typeface="+mn-lt"/>
                <a:ea typeface="+mn-ea"/>
                <a:cs typeface="+mn-cs"/>
              </a:rPr>
              <a:t>：根据编辑后的图像和分析文本评估任务完成质量，并生成评价数据。</a:t>
            </a:r>
          </a:p>
          <a:p>
            <a:endParaRPr lang="zh-CN" altLang="en-US"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2. </a:t>
            </a:r>
            <a:r>
              <a:rPr lang="zh-CN" altLang="en-US" sz="1200" b="1" i="0" kern="1200" dirty="0">
                <a:solidFill>
                  <a:schemeClr val="tx1"/>
                </a:solidFill>
                <a:effectLst/>
                <a:latin typeface="+mn-lt"/>
                <a:ea typeface="+mn-ea"/>
                <a:cs typeface="+mn-cs"/>
              </a:rPr>
              <a:t>强化学习阶段（</a:t>
            </a:r>
            <a:r>
              <a:rPr lang="en" altLang="zh-CN" sz="1200" b="1" i="0" kern="1200" dirty="0">
                <a:solidFill>
                  <a:schemeClr val="tx1"/>
                </a:solidFill>
                <a:effectLst/>
                <a:latin typeface="+mn-lt"/>
                <a:ea typeface="+mn-ea"/>
                <a:cs typeface="+mn-cs"/>
              </a:rPr>
              <a:t>Reinforcement Learning, RL</a:t>
            </a:r>
            <a:r>
              <a:rPr lang="zh-CN" altLang="en" sz="1200" b="1" i="0" kern="1200" dirty="0">
                <a:solidFill>
                  <a:schemeClr val="tx1"/>
                </a:solidFill>
                <a:effectLst/>
                <a:latin typeface="+mn-lt"/>
                <a:ea typeface="+mn-ea"/>
                <a:cs typeface="+mn-cs"/>
              </a:rPr>
              <a:t>）</a:t>
            </a:r>
            <a:endParaRPr lang="en" altLang="zh-CN" sz="1200" b="1" i="0" kern="1200" dirty="0">
              <a:solidFill>
                <a:schemeClr val="tx1"/>
              </a:solidFill>
              <a:effectLst/>
              <a:latin typeface="+mn-lt"/>
              <a:ea typeface="+mn-ea"/>
              <a:cs typeface="+mn-cs"/>
            </a:endParaRPr>
          </a:p>
          <a:p>
            <a:r>
              <a:rPr lang="zh-CN" altLang="en-US" sz="1200" b="1" i="0" kern="1200" dirty="0">
                <a:solidFill>
                  <a:schemeClr val="tx1"/>
                </a:solidFill>
                <a:effectLst/>
                <a:latin typeface="+mn-lt"/>
                <a:ea typeface="+mn-ea"/>
                <a:cs typeface="+mn-cs"/>
              </a:rPr>
              <a:t>目标</a:t>
            </a:r>
            <a:r>
              <a:rPr lang="zh-CN" altLang="en-US" sz="1200" b="0" i="0" kern="1200" dirty="0">
                <a:solidFill>
                  <a:schemeClr val="tx1"/>
                </a:solidFill>
                <a:effectLst/>
                <a:latin typeface="+mn-lt"/>
                <a:ea typeface="+mn-ea"/>
                <a:cs typeface="+mn-cs"/>
              </a:rPr>
              <a:t>：通过强化学习进一步提升模型的推理鲁棒性和适应性。</a:t>
            </a:r>
          </a:p>
          <a:p>
            <a:r>
              <a:rPr lang="zh-CN" altLang="en-US" sz="1200" b="1" i="0" kern="1200" dirty="0">
                <a:solidFill>
                  <a:schemeClr val="tx1"/>
                </a:solidFill>
                <a:effectLst/>
                <a:latin typeface="+mn-lt"/>
                <a:ea typeface="+mn-ea"/>
                <a:cs typeface="+mn-cs"/>
              </a:rPr>
              <a:t>具体做法</a:t>
            </a:r>
            <a:r>
              <a:rPr lang="zh-CN" altLang="en-US" sz="1200" b="0" i="0" kern="1200" dirty="0">
                <a:solidFill>
                  <a:schemeClr val="tx1"/>
                </a:solidFill>
                <a:effectLst/>
                <a:latin typeface="+mn-lt"/>
                <a:ea typeface="+mn-ea"/>
                <a:cs typeface="+mn-cs"/>
              </a:rPr>
              <a:t>：</a:t>
            </a:r>
          </a:p>
          <a:p>
            <a:r>
              <a:rPr lang="zh-CN" altLang="en-US" sz="1200" b="1" i="0" kern="1200" dirty="0">
                <a:solidFill>
                  <a:schemeClr val="tx1"/>
                </a:solidFill>
                <a:effectLst/>
                <a:latin typeface="+mn-lt"/>
                <a:ea typeface="+mn-ea"/>
                <a:cs typeface="+mn-cs"/>
              </a:rPr>
              <a:t>直接偏好优化（</a:t>
            </a:r>
            <a:r>
              <a:rPr lang="en" altLang="zh-CN" sz="1200" b="1" i="0" kern="1200" dirty="0">
                <a:solidFill>
                  <a:schemeClr val="tx1"/>
                </a:solidFill>
                <a:effectLst/>
                <a:latin typeface="+mn-lt"/>
                <a:ea typeface="+mn-ea"/>
                <a:cs typeface="+mn-cs"/>
              </a:rPr>
              <a:t>Direct Preference Optimization, DPO</a:t>
            </a:r>
            <a:r>
              <a:rPr lang="zh-CN" altLang="en" sz="1200" b="1" i="0" kern="1200" dirty="0">
                <a:solidFill>
                  <a:schemeClr val="tx1"/>
                </a:solidFill>
                <a:effectLst/>
                <a:latin typeface="+mn-lt"/>
                <a:ea typeface="+mn-ea"/>
                <a:cs typeface="+mn-cs"/>
              </a:rPr>
              <a:t>）</a:t>
            </a:r>
            <a:r>
              <a:rPr lang="zh-CN" altLang="e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采用</a:t>
            </a:r>
            <a:r>
              <a:rPr lang="en" altLang="zh-CN" sz="1200" b="0" i="0" kern="1200" dirty="0">
                <a:solidFill>
                  <a:schemeClr val="tx1"/>
                </a:solidFill>
                <a:effectLst/>
                <a:latin typeface="+mn-lt"/>
                <a:ea typeface="+mn-ea"/>
                <a:cs typeface="+mn-cs"/>
              </a:rPr>
              <a:t>DPO</a:t>
            </a:r>
            <a:r>
              <a:rPr lang="zh-CN" altLang="en-US" sz="1200" b="0" i="0" kern="1200" dirty="0">
                <a:solidFill>
                  <a:schemeClr val="tx1"/>
                </a:solidFill>
                <a:effectLst/>
                <a:latin typeface="+mn-lt"/>
                <a:ea typeface="+mn-ea"/>
                <a:cs typeface="+mn-cs"/>
              </a:rPr>
              <a:t>策略来对齐模型输出与人类偏好的推理轨迹。</a:t>
            </a:r>
          </a:p>
          <a:p>
            <a:r>
              <a:rPr lang="zh-CN" altLang="en-US" sz="1200" b="0" i="0" kern="1200" dirty="0">
                <a:solidFill>
                  <a:schemeClr val="tx1"/>
                </a:solidFill>
                <a:effectLst/>
                <a:latin typeface="+mn-lt"/>
                <a:ea typeface="+mn-ea"/>
                <a:cs typeface="+mn-cs"/>
              </a:rPr>
              <a:t>该策略被解耦为两个偏好建模阶段：</a:t>
            </a:r>
          </a:p>
          <a:p>
            <a:pPr lvl="1"/>
            <a:r>
              <a:rPr lang="zh-CN" altLang="en-US" sz="1200" b="1" i="0" kern="1200" dirty="0">
                <a:solidFill>
                  <a:schemeClr val="tx1"/>
                </a:solidFill>
                <a:effectLst/>
                <a:latin typeface="+mn-lt"/>
                <a:ea typeface="+mn-ea"/>
                <a:cs typeface="+mn-cs"/>
              </a:rPr>
              <a:t>文本偏好学习</a:t>
            </a:r>
            <a:r>
              <a:rPr lang="zh-CN" altLang="en-US" sz="1200" b="0" i="0" kern="1200" dirty="0">
                <a:solidFill>
                  <a:schemeClr val="tx1"/>
                </a:solidFill>
                <a:effectLst/>
                <a:latin typeface="+mn-lt"/>
                <a:ea typeface="+mn-ea"/>
                <a:cs typeface="+mn-cs"/>
              </a:rPr>
              <a:t>：鼓励模型选择连贯且正确的推理路径，避免次优或不一致的替代方案。</a:t>
            </a:r>
          </a:p>
          <a:p>
            <a:pPr lvl="1"/>
            <a:r>
              <a:rPr lang="zh-CN" altLang="en-US" sz="1200" b="0" i="0" kern="1200" dirty="0">
                <a:solidFill>
                  <a:schemeClr val="tx1"/>
                </a:solidFill>
                <a:effectLst/>
                <a:latin typeface="+mn-lt"/>
                <a:ea typeface="+mn-ea"/>
                <a:cs typeface="+mn-cs"/>
              </a:rPr>
              <a:t>使用成对偏好标注来优化这一过程。</a:t>
            </a:r>
          </a:p>
          <a:p>
            <a:pPr lvl="1"/>
            <a:r>
              <a:rPr lang="zh-CN" altLang="en-US" sz="1200" b="1" i="0" kern="1200" dirty="0">
                <a:solidFill>
                  <a:schemeClr val="tx1"/>
                </a:solidFill>
                <a:effectLst/>
                <a:latin typeface="+mn-lt"/>
                <a:ea typeface="+mn-ea"/>
                <a:cs typeface="+mn-cs"/>
              </a:rPr>
              <a:t>视觉偏好学习</a:t>
            </a:r>
            <a:r>
              <a:rPr lang="zh-CN" altLang="en-US" sz="1200" b="0" i="0" kern="1200" dirty="0">
                <a:solidFill>
                  <a:schemeClr val="tx1"/>
                </a:solidFill>
                <a:effectLst/>
                <a:latin typeface="+mn-lt"/>
                <a:ea typeface="+mn-ea"/>
                <a:cs typeface="+mn-cs"/>
              </a:rPr>
              <a:t>：根据人类或代理反馈引导图像编辑行为，优化视觉输出的语义正确性、视觉保真度和指令一致性。</a:t>
            </a:r>
          </a:p>
          <a:p>
            <a:endParaRPr kumimoji="1" lang="zh-CN" altLang="en-US" dirty="0"/>
          </a:p>
        </p:txBody>
      </p:sp>
      <p:sp>
        <p:nvSpPr>
          <p:cNvPr id="4" name="灯片编号占位符 3"/>
          <p:cNvSpPr>
            <a:spLocks noGrp="1"/>
          </p:cNvSpPr>
          <p:nvPr>
            <p:ph type="sldNum" sz="quarter" idx="5"/>
          </p:nvPr>
        </p:nvSpPr>
        <p:spPr/>
        <p:txBody>
          <a:bodyPr/>
          <a:lstStyle/>
          <a:p>
            <a:fld id="{19CB0AAB-5C72-A144-807B-3162D3F9EDD0}" type="slidenum">
              <a:rPr kumimoji="1" lang="zh-CN" altLang="en-US" smtClean="0"/>
              <a:t>24</a:t>
            </a:fld>
            <a:endParaRPr kumimoji="1" lang="zh-CN" altLang="en-US"/>
          </a:p>
        </p:txBody>
      </p:sp>
    </p:spTree>
    <p:extLst>
      <p:ext uri="{BB962C8B-B14F-4D97-AF65-F5344CB8AC3E}">
        <p14:creationId xmlns:p14="http://schemas.microsoft.com/office/powerpoint/2010/main" val="418063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方法采用的是闭源多模态模型</a:t>
            </a:r>
            <a:r>
              <a:rPr kumimoji="1" lang="en-US" altLang="zh-CN" dirty="0"/>
              <a:t>Closed-Source MLLM (GPT-4o)</a:t>
            </a:r>
            <a:r>
              <a:rPr kumimoji="1" lang="zh-CN" altLang="en-US" dirty="0"/>
              <a:t>，输入是多模态的，包含视觉和文本信息，比如下边这道几何题，通过</a:t>
            </a:r>
            <a:r>
              <a:rPr kumimoji="1" lang="en-US" altLang="zh-CN" dirty="0"/>
              <a:t>prompt</a:t>
            </a:r>
            <a:r>
              <a:rPr kumimoji="1" lang="zh-CN" altLang="en-US" dirty="0"/>
              <a:t>的方式，使模型按照三个步骤迭代执行，直到得到最终的结果。</a:t>
            </a:r>
            <a:r>
              <a:rPr kumimoji="1" lang="en-US" altLang="zh-CN" dirty="0"/>
              <a:t>Thought</a:t>
            </a:r>
            <a:r>
              <a:rPr kumimoji="1" lang="zh-CN" altLang="en-US" dirty="0"/>
              <a:t>是模型思考，</a:t>
            </a:r>
            <a:r>
              <a:rPr kumimoji="1" lang="en-US" altLang="zh-CN" dirty="0"/>
              <a:t>Action</a:t>
            </a:r>
            <a:r>
              <a:rPr kumimoji="1" lang="zh-CN" altLang="en-US" dirty="0"/>
              <a:t>是根据思考调用工具并执行，</a:t>
            </a:r>
            <a:r>
              <a:rPr kumimoji="1" lang="en-US" altLang="zh-CN" dirty="0"/>
              <a:t>observation</a:t>
            </a:r>
            <a:r>
              <a:rPr kumimoji="1" lang="zh-CN" altLang="en-US" dirty="0"/>
              <a:t>是得到的新的结果（图）</a:t>
            </a:r>
            <a:endParaRPr kumimoji="1" lang="en-US" altLang="zh-CN" dirty="0"/>
          </a:p>
        </p:txBody>
      </p:sp>
      <p:sp>
        <p:nvSpPr>
          <p:cNvPr id="4" name="灯片编号占位符 3"/>
          <p:cNvSpPr>
            <a:spLocks noGrp="1"/>
          </p:cNvSpPr>
          <p:nvPr>
            <p:ph type="sldNum" sz="quarter" idx="5"/>
          </p:nvPr>
        </p:nvSpPr>
        <p:spPr/>
        <p:txBody>
          <a:bodyPr/>
          <a:lstStyle/>
          <a:p>
            <a:fld id="{19CB0AAB-5C72-A144-807B-3162D3F9EDD0}" type="slidenum">
              <a:rPr kumimoji="1" lang="zh-CN" altLang="en-US" smtClean="0"/>
              <a:t>5</a:t>
            </a:fld>
            <a:endParaRPr kumimoji="1" lang="zh-CN" altLang="en-US"/>
          </a:p>
        </p:txBody>
      </p:sp>
    </p:spTree>
    <p:extLst>
      <p:ext uri="{BB962C8B-B14F-4D97-AF65-F5344CB8AC3E}">
        <p14:creationId xmlns:p14="http://schemas.microsoft.com/office/powerpoint/2010/main" val="25528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9CB0AAB-5C72-A144-807B-3162D3F9EDD0}" type="slidenum">
              <a:rPr kumimoji="1" lang="zh-CN" altLang="en-US" smtClean="0"/>
              <a:t>6</a:t>
            </a:fld>
            <a:endParaRPr kumimoji="1" lang="zh-CN" altLang="en-US"/>
          </a:p>
        </p:txBody>
      </p:sp>
    </p:spTree>
    <p:extLst>
      <p:ext uri="{BB962C8B-B14F-4D97-AF65-F5344CB8AC3E}">
        <p14:creationId xmlns:p14="http://schemas.microsoft.com/office/powerpoint/2010/main" val="74024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9CB0AAB-5C72-A144-807B-3162D3F9EDD0}" type="slidenum">
              <a:rPr kumimoji="1" lang="zh-CN" altLang="en-US" smtClean="0"/>
              <a:t>7</a:t>
            </a:fld>
            <a:endParaRPr kumimoji="1" lang="zh-CN" altLang="en-US"/>
          </a:p>
        </p:txBody>
      </p:sp>
    </p:spTree>
    <p:extLst>
      <p:ext uri="{BB962C8B-B14F-4D97-AF65-F5344CB8AC3E}">
        <p14:creationId xmlns:p14="http://schemas.microsoft.com/office/powerpoint/2010/main" val="33128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717BB-513D-A25F-D57F-CF664797BCE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D3E4815-4096-E527-34EA-FF9D65F3675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6B31A7C-8799-4254-53B6-C3787E7D6F49}"/>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DE067C9A-7C05-4AF2-7A2A-6028F17706ED}"/>
              </a:ext>
            </a:extLst>
          </p:cNvPr>
          <p:cNvSpPr>
            <a:spLocks noGrp="1"/>
          </p:cNvSpPr>
          <p:nvPr>
            <p:ph type="sldNum" sz="quarter" idx="5"/>
          </p:nvPr>
        </p:nvSpPr>
        <p:spPr/>
        <p:txBody>
          <a:bodyPr/>
          <a:lstStyle/>
          <a:p>
            <a:fld id="{19CB0AAB-5C72-A144-807B-3162D3F9EDD0}" type="slidenum">
              <a:rPr kumimoji="1" lang="zh-CN" altLang="en-US" smtClean="0"/>
              <a:t>8</a:t>
            </a:fld>
            <a:endParaRPr kumimoji="1" lang="zh-CN" altLang="en-US"/>
          </a:p>
        </p:txBody>
      </p:sp>
    </p:spTree>
    <p:extLst>
      <p:ext uri="{BB962C8B-B14F-4D97-AF65-F5344CB8AC3E}">
        <p14:creationId xmlns:p14="http://schemas.microsoft.com/office/powerpoint/2010/main" val="195655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1BBB0-6CB3-E5FB-681D-46ADB14CB9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A36A4A3-F20F-7301-457B-40337CC8801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CEA2A11-889A-7557-30F7-E16E48EBC846}"/>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A50BD4C6-11B6-C7F3-0319-7A909218A1AD}"/>
              </a:ext>
            </a:extLst>
          </p:cNvPr>
          <p:cNvSpPr>
            <a:spLocks noGrp="1"/>
          </p:cNvSpPr>
          <p:nvPr>
            <p:ph type="sldNum" sz="quarter" idx="5"/>
          </p:nvPr>
        </p:nvSpPr>
        <p:spPr/>
        <p:txBody>
          <a:bodyPr/>
          <a:lstStyle/>
          <a:p>
            <a:fld id="{19CB0AAB-5C72-A144-807B-3162D3F9EDD0}" type="slidenum">
              <a:rPr kumimoji="1" lang="zh-CN" altLang="en-US" smtClean="0"/>
              <a:t>11</a:t>
            </a:fld>
            <a:endParaRPr kumimoji="1" lang="zh-CN" altLang="en-US"/>
          </a:p>
        </p:txBody>
      </p:sp>
    </p:spTree>
    <p:extLst>
      <p:ext uri="{BB962C8B-B14F-4D97-AF65-F5344CB8AC3E}">
        <p14:creationId xmlns:p14="http://schemas.microsoft.com/office/powerpoint/2010/main" val="361688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9CB0AAB-5C72-A144-807B-3162D3F9EDD0}" type="slidenum">
              <a:rPr kumimoji="1" lang="zh-CN" altLang="en-US" smtClean="0"/>
              <a:t>13</a:t>
            </a:fld>
            <a:endParaRPr kumimoji="1" lang="zh-CN" altLang="en-US"/>
          </a:p>
        </p:txBody>
      </p:sp>
    </p:spTree>
    <p:extLst>
      <p:ext uri="{BB962C8B-B14F-4D97-AF65-F5344CB8AC3E}">
        <p14:creationId xmlns:p14="http://schemas.microsoft.com/office/powerpoint/2010/main" val="399823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既要推理，又要能模拟视觉的动态变化</a:t>
            </a:r>
          </a:p>
        </p:txBody>
      </p:sp>
      <p:sp>
        <p:nvSpPr>
          <p:cNvPr id="4" name="灯片编号占位符 3"/>
          <p:cNvSpPr>
            <a:spLocks noGrp="1"/>
          </p:cNvSpPr>
          <p:nvPr>
            <p:ph type="sldNum" sz="quarter" idx="5"/>
          </p:nvPr>
        </p:nvSpPr>
        <p:spPr/>
        <p:txBody>
          <a:bodyPr/>
          <a:lstStyle/>
          <a:p>
            <a:fld id="{19CB0AAB-5C72-A144-807B-3162D3F9EDD0}" type="slidenum">
              <a:rPr kumimoji="1" lang="zh-CN" altLang="en-US" smtClean="0"/>
              <a:t>14</a:t>
            </a:fld>
            <a:endParaRPr kumimoji="1" lang="zh-CN" altLang="en-US"/>
          </a:p>
        </p:txBody>
      </p:sp>
    </p:spTree>
    <p:extLst>
      <p:ext uri="{BB962C8B-B14F-4D97-AF65-F5344CB8AC3E}">
        <p14:creationId xmlns:p14="http://schemas.microsoft.com/office/powerpoint/2010/main" val="24182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BAGEL</a:t>
            </a:r>
            <a:r>
              <a:rPr kumimoji="1" lang="zh-CN" altLang="en-US" dirty="0"/>
              <a:t>（贝果）是来自字节的多模态大一统模型，</a:t>
            </a:r>
            <a:r>
              <a:rPr lang="zh-CN" altLang="en-US" sz="1200" b="0" i="0" kern="1200" dirty="0">
                <a:solidFill>
                  <a:schemeClr val="tx1"/>
                </a:solidFill>
                <a:effectLst/>
                <a:latin typeface="+mn-lt"/>
                <a:ea typeface="+mn-ea"/>
                <a:cs typeface="+mn-cs"/>
              </a:rPr>
              <a:t>主干模型继承自一个仅使用解码器的 </a:t>
            </a:r>
            <a:r>
              <a:rPr lang="en" altLang="zh-CN" sz="1200" b="0" i="0" kern="1200" dirty="0">
                <a:solidFill>
                  <a:schemeClr val="tx1"/>
                </a:solidFill>
                <a:effectLst/>
                <a:latin typeface="+mn-lt"/>
                <a:ea typeface="+mn-ea"/>
                <a:cs typeface="+mn-cs"/>
              </a:rPr>
              <a:t>Transformer </a:t>
            </a:r>
            <a:r>
              <a:rPr lang="zh-CN" altLang="en-US" sz="1200" b="0" i="0" kern="1200" dirty="0">
                <a:solidFill>
                  <a:schemeClr val="tx1"/>
                </a:solidFill>
                <a:effectLst/>
                <a:latin typeface="+mn-lt"/>
                <a:ea typeface="+mn-ea"/>
                <a:cs typeface="+mn-cs"/>
              </a:rPr>
              <a:t>架构的 </a:t>
            </a:r>
            <a:r>
              <a:rPr lang="en" altLang="zh-CN" sz="1200" b="0" i="0" kern="1200" dirty="0">
                <a:solidFill>
                  <a:schemeClr val="tx1"/>
                </a:solidFill>
                <a:effectLst/>
                <a:latin typeface="+mn-lt"/>
                <a:ea typeface="+mn-ea"/>
                <a:cs typeface="+mn-cs"/>
              </a:rPr>
              <a:t>LLM</a:t>
            </a:r>
            <a:r>
              <a:rPr lang="zh-CN" altLang="en-US" sz="1200" b="0" i="0" kern="1200" dirty="0">
                <a:solidFill>
                  <a:schemeClr val="tx1"/>
                </a:solidFill>
                <a:effectLst/>
                <a:latin typeface="+mn-lt"/>
                <a:ea typeface="+mn-ea"/>
                <a:cs typeface="+mn-cs"/>
              </a:rPr>
              <a:t>，</a:t>
            </a:r>
            <a:r>
              <a:rPr lang="en" altLang="zh-CN" sz="1200" b="0" i="0" kern="1200" dirty="0">
                <a:solidFill>
                  <a:schemeClr val="tx1"/>
                </a:solidFill>
                <a:effectLst/>
                <a:latin typeface="+mn-lt"/>
                <a:ea typeface="+mn-ea"/>
                <a:cs typeface="+mn-cs"/>
              </a:rPr>
              <a:t>Qwen2.5 LLM</a:t>
            </a:r>
            <a:r>
              <a:rPr lang="zh-CN" altLang="en-US" sz="1200" b="0" i="0" kern="1200" dirty="0">
                <a:solidFill>
                  <a:schemeClr val="tx1"/>
                </a:solidFill>
                <a:effectLst/>
                <a:latin typeface="+mn-lt"/>
                <a:ea typeface="+mn-ea"/>
                <a:cs typeface="+mn-cs"/>
              </a:rPr>
              <a:t>。并且在每个注意力块中加入了</a:t>
            </a:r>
            <a:r>
              <a:rPr lang="en" altLang="zh-CN" sz="1200" b="0" i="0" kern="1200" dirty="0">
                <a:solidFill>
                  <a:schemeClr val="tx1"/>
                </a:solidFill>
                <a:effectLst/>
                <a:latin typeface="+mn-lt"/>
                <a:ea typeface="+mn-ea"/>
                <a:cs typeface="+mn-cs"/>
              </a:rPr>
              <a:t>QK-Norm</a:t>
            </a:r>
            <a:r>
              <a:rPr lang="zh-CN" altLang="e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这一做法借鉴了图像</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视频生成模型中的通用实践，在稳定训练过程中表现有效。</a:t>
            </a:r>
            <a:br>
              <a:rPr lang="en-US" altLang="zh-CN" sz="1200" b="0" i="0" kern="1200" dirty="0">
                <a:solidFill>
                  <a:schemeClr val="tx1"/>
                </a:solidFill>
                <a:effectLst/>
                <a:latin typeface="+mn-lt"/>
                <a:ea typeface="+mn-ea"/>
                <a:cs typeface="+mn-cs"/>
              </a:rPr>
            </a:br>
            <a:br>
              <a:rPr lang="en-US" altLang="zh-CN"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视觉信息从两个方面进行表示：</a:t>
            </a:r>
          </a:p>
          <a:p>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用于视觉理解，利用 </a:t>
            </a:r>
            <a:r>
              <a:rPr lang="en-US" altLang="zh-CN" sz="1200" b="0" i="0" kern="1200" dirty="0" err="1">
                <a:solidFill>
                  <a:schemeClr val="tx1"/>
                </a:solidFill>
                <a:effectLst/>
                <a:latin typeface="+mn-lt"/>
                <a:ea typeface="+mn-ea"/>
                <a:cs typeface="+mn-cs"/>
              </a:rPr>
              <a:t>ViT</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编码器将原始像素转换为 </a:t>
            </a:r>
            <a:r>
              <a:rPr lang="en-US" altLang="zh-CN" sz="1200" b="0" i="0" kern="1200" dirty="0">
                <a:solidFill>
                  <a:schemeClr val="tx1"/>
                </a:solidFill>
                <a:effectLst/>
                <a:latin typeface="+mn-lt"/>
                <a:ea typeface="+mn-ea"/>
                <a:cs typeface="+mn-cs"/>
              </a:rPr>
              <a:t>token</a:t>
            </a:r>
            <a:r>
              <a:rPr lang="zh-CN" altLang="en-US" sz="1200" b="0" i="0" kern="1200" dirty="0">
                <a:solidFill>
                  <a:schemeClr val="tx1"/>
                </a:solidFill>
                <a:effectLst/>
                <a:latin typeface="+mn-lt"/>
                <a:ea typeface="+mn-ea"/>
                <a:cs typeface="+mn-cs"/>
              </a:rPr>
              <a:t>。采用 </a:t>
            </a:r>
            <a:r>
              <a:rPr lang="en-US" altLang="zh-CN" sz="1200" b="0" i="0" kern="1200" dirty="0">
                <a:solidFill>
                  <a:schemeClr val="tx1"/>
                </a:solidFill>
                <a:effectLst/>
                <a:latin typeface="+mn-lt"/>
                <a:ea typeface="+mn-ea"/>
                <a:cs typeface="+mn-cs"/>
              </a:rPr>
              <a:t>SigLIP2-so400m/14</a:t>
            </a:r>
            <a:r>
              <a:rPr lang="zh-CN" altLang="en-US" sz="1200" b="0" i="0" kern="1200" dirty="0">
                <a:solidFill>
                  <a:schemeClr val="tx1"/>
                </a:solidFill>
                <a:effectLst/>
                <a:latin typeface="+mn-lt"/>
                <a:ea typeface="+mn-ea"/>
                <a:cs typeface="+mn-cs"/>
              </a:rPr>
              <a:t>，分辨率固定为 </a:t>
            </a:r>
            <a:r>
              <a:rPr lang="en-US" altLang="zh-CN" sz="1200" b="0" i="0" kern="1200" dirty="0">
                <a:solidFill>
                  <a:schemeClr val="tx1"/>
                </a:solidFill>
                <a:effectLst/>
                <a:latin typeface="+mn-lt"/>
                <a:ea typeface="+mn-ea"/>
                <a:cs typeface="+mn-cs"/>
              </a:rPr>
              <a:t>384</a:t>
            </a:r>
            <a:r>
              <a:rPr lang="zh-CN" altLang="en-US" sz="1200" b="0" i="0" kern="1200" dirty="0">
                <a:solidFill>
                  <a:schemeClr val="tx1"/>
                </a:solidFill>
                <a:effectLst/>
                <a:latin typeface="+mn-lt"/>
                <a:ea typeface="+mn-ea"/>
                <a:cs typeface="+mn-cs"/>
              </a:rPr>
              <a:t>，作为 </a:t>
            </a:r>
            <a:r>
              <a:rPr lang="en-US" altLang="zh-CN" sz="1200" b="0" i="0" kern="1200" dirty="0" err="1">
                <a:solidFill>
                  <a:schemeClr val="tx1"/>
                </a:solidFill>
                <a:effectLst/>
                <a:latin typeface="+mn-lt"/>
                <a:ea typeface="+mn-ea"/>
                <a:cs typeface="+mn-cs"/>
              </a:rPr>
              <a:t>ViT</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编码器的初始化。在此基础上，首先对位置嵌入进行插值，并将最大输入尺寸设为 ，然后集成 </a:t>
            </a:r>
            <a:r>
              <a:rPr lang="en-US" altLang="zh-CN" sz="1200" b="0" i="0" kern="1200" dirty="0">
                <a:solidFill>
                  <a:schemeClr val="tx1"/>
                </a:solidFill>
                <a:effectLst/>
                <a:latin typeface="+mn-lt"/>
                <a:ea typeface="+mn-ea"/>
                <a:cs typeface="+mn-cs"/>
              </a:rPr>
              <a:t>NaViT</a:t>
            </a:r>
            <a:r>
              <a:rPr lang="zh-CN" altLang="en-US" sz="1200" b="0" i="0" kern="1200" dirty="0">
                <a:solidFill>
                  <a:schemeClr val="tx1"/>
                </a:solidFill>
                <a:effectLst/>
                <a:latin typeface="+mn-lt"/>
                <a:ea typeface="+mn-ea"/>
                <a:cs typeface="+mn-cs"/>
              </a:rPr>
              <a:t>以支持按图像原始宽高比进行处理。采用一个两层的 </a:t>
            </a:r>
            <a:r>
              <a:rPr lang="en-US" altLang="zh-CN" sz="1200" b="0" i="0" kern="1200" dirty="0">
                <a:solidFill>
                  <a:schemeClr val="tx1"/>
                </a:solidFill>
                <a:effectLst/>
                <a:latin typeface="+mn-lt"/>
                <a:ea typeface="+mn-ea"/>
                <a:cs typeface="+mn-cs"/>
              </a:rPr>
              <a:t>MLP </a:t>
            </a:r>
            <a:r>
              <a:rPr lang="zh-CN" altLang="en-US" sz="1200" b="0" i="0" kern="1200" dirty="0">
                <a:solidFill>
                  <a:schemeClr val="tx1"/>
                </a:solidFill>
                <a:effectLst/>
                <a:latin typeface="+mn-lt"/>
                <a:ea typeface="+mn-ea"/>
                <a:cs typeface="+mn-cs"/>
              </a:rPr>
              <a:t>连接器来匹配 </a:t>
            </a:r>
            <a:r>
              <a:rPr lang="en-US" altLang="zh-CN" sz="1200" b="0" i="0" kern="1200" dirty="0" err="1">
                <a:solidFill>
                  <a:schemeClr val="tx1"/>
                </a:solidFill>
                <a:effectLst/>
                <a:latin typeface="+mn-lt"/>
                <a:ea typeface="+mn-ea"/>
                <a:cs typeface="+mn-cs"/>
              </a:rPr>
              <a:t>ViT</a:t>
            </a:r>
            <a:r>
              <a:rPr lang="en-US" altLang="zh-CN" sz="1200" b="0" i="0" kern="1200" dirty="0">
                <a:solidFill>
                  <a:schemeClr val="tx1"/>
                </a:solidFill>
                <a:effectLst/>
                <a:latin typeface="+mn-lt"/>
                <a:ea typeface="+mn-ea"/>
                <a:cs typeface="+mn-cs"/>
              </a:rPr>
              <a:t> token </a:t>
            </a:r>
            <a:r>
              <a:rPr lang="zh-CN" altLang="en-US" sz="1200" b="0" i="0" kern="1200" dirty="0">
                <a:solidFill>
                  <a:schemeClr val="tx1"/>
                </a:solidFill>
                <a:effectLst/>
                <a:latin typeface="+mn-lt"/>
                <a:ea typeface="+mn-ea"/>
                <a:cs typeface="+mn-cs"/>
              </a:rPr>
              <a:t>的特征维度与 </a:t>
            </a:r>
            <a:r>
              <a:rPr lang="en-US" altLang="zh-CN" sz="1200" b="0" i="0" kern="1200" dirty="0">
                <a:solidFill>
                  <a:schemeClr val="tx1"/>
                </a:solidFill>
                <a:effectLst/>
                <a:latin typeface="+mn-lt"/>
                <a:ea typeface="+mn-ea"/>
                <a:cs typeface="+mn-cs"/>
              </a:rPr>
              <a:t>LLM </a:t>
            </a:r>
            <a:r>
              <a:rPr lang="zh-CN" altLang="en-US" sz="1200" b="0" i="0" kern="1200" dirty="0">
                <a:solidFill>
                  <a:schemeClr val="tx1"/>
                </a:solidFill>
                <a:effectLst/>
                <a:latin typeface="+mn-lt"/>
                <a:ea typeface="+mn-ea"/>
                <a:cs typeface="+mn-cs"/>
              </a:rPr>
              <a:t>的隐藏状态。</a:t>
            </a:r>
            <a:endParaRPr lang="en-US" altLang="zh-CN" sz="1200" b="0" i="0" kern="1200" dirty="0">
              <a:solidFill>
                <a:schemeClr val="tx1"/>
              </a:solidFill>
              <a:effectLst/>
              <a:latin typeface="+mn-lt"/>
              <a:ea typeface="+mn-ea"/>
              <a:cs typeface="+mn-cs"/>
            </a:endParaRPr>
          </a:p>
          <a:p>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用于视觉生成，使用来自 </a:t>
            </a:r>
            <a:r>
              <a:rPr lang="en-US" altLang="zh-CN" sz="1200" b="0" i="0" kern="1200" dirty="0">
                <a:solidFill>
                  <a:schemeClr val="tx1"/>
                </a:solidFill>
                <a:effectLst/>
                <a:latin typeface="+mn-lt"/>
                <a:ea typeface="+mn-ea"/>
                <a:cs typeface="+mn-cs"/>
              </a:rPr>
              <a:t>FLUX</a:t>
            </a:r>
            <a:r>
              <a:rPr lang="zh-CN" altLang="en-US" sz="1200" b="0" i="0" kern="1200" dirty="0">
                <a:solidFill>
                  <a:schemeClr val="tx1"/>
                </a:solidFill>
                <a:effectLst/>
                <a:latin typeface="+mn-lt"/>
                <a:ea typeface="+mn-ea"/>
                <a:cs typeface="+mn-cs"/>
              </a:rPr>
              <a:t>的预训练 </a:t>
            </a:r>
            <a:r>
              <a:rPr lang="en-US" altLang="zh-CN" sz="1200" b="0" i="0" kern="1200" dirty="0">
                <a:solidFill>
                  <a:schemeClr val="tx1"/>
                </a:solidFill>
                <a:effectLst/>
                <a:latin typeface="+mn-lt"/>
                <a:ea typeface="+mn-ea"/>
                <a:cs typeface="+mn-cs"/>
              </a:rPr>
              <a:t>VAE </a:t>
            </a:r>
            <a:r>
              <a:rPr lang="zh-CN" altLang="en-US" sz="1200" b="0" i="0" kern="1200" dirty="0">
                <a:solidFill>
                  <a:schemeClr val="tx1"/>
                </a:solidFill>
                <a:effectLst/>
                <a:latin typeface="+mn-lt"/>
                <a:ea typeface="+mn-ea"/>
                <a:cs typeface="+mn-cs"/>
              </a:rPr>
              <a:t>模型，将图像从像素空间转换为隐空间，反之亦然。该潜在表示的下采样比例为 </a:t>
            </a:r>
            <a:r>
              <a:rPr lang="en-US" altLang="zh-CN" sz="1200" b="0" i="0" kern="1200" dirty="0">
                <a:solidFill>
                  <a:schemeClr val="tx1"/>
                </a:solidFill>
                <a:effectLst/>
                <a:latin typeface="+mn-lt"/>
                <a:ea typeface="+mn-ea"/>
                <a:cs typeface="+mn-cs"/>
              </a:rPr>
              <a:t>8</a:t>
            </a:r>
            <a:r>
              <a:rPr lang="zh-CN" altLang="en-US" sz="1200" b="0" i="0" kern="1200" dirty="0">
                <a:solidFill>
                  <a:schemeClr val="tx1"/>
                </a:solidFill>
                <a:effectLst/>
                <a:latin typeface="+mn-lt"/>
                <a:ea typeface="+mn-ea"/>
                <a:cs typeface="+mn-cs"/>
              </a:rPr>
              <a:t>，潜在通道数为 </a:t>
            </a:r>
            <a:r>
              <a:rPr lang="en-US" altLang="zh-CN" sz="1200" b="0" i="0" kern="1200" dirty="0">
                <a:solidFill>
                  <a:schemeClr val="tx1"/>
                </a:solidFill>
                <a:effectLst/>
                <a:latin typeface="+mn-lt"/>
                <a:ea typeface="+mn-ea"/>
                <a:cs typeface="+mn-cs"/>
              </a:rPr>
              <a:t>16</a:t>
            </a:r>
            <a:r>
              <a:rPr lang="zh-CN" altLang="en-US" sz="1200" b="0" i="0" kern="1200" dirty="0">
                <a:solidFill>
                  <a:schemeClr val="tx1"/>
                </a:solidFill>
                <a:effectLst/>
                <a:latin typeface="+mn-lt"/>
                <a:ea typeface="+mn-ea"/>
                <a:cs typeface="+mn-cs"/>
              </a:rPr>
              <a:t>，随后通过一个 的 </a:t>
            </a:r>
            <a:r>
              <a:rPr lang="en-US" altLang="zh-CN" sz="1200" b="0" i="0" kern="1200" dirty="0">
                <a:solidFill>
                  <a:schemeClr val="tx1"/>
                </a:solidFill>
                <a:effectLst/>
                <a:latin typeface="+mn-lt"/>
                <a:ea typeface="+mn-ea"/>
                <a:cs typeface="+mn-cs"/>
              </a:rPr>
              <a:t>patch embedding </a:t>
            </a:r>
            <a:r>
              <a:rPr lang="zh-CN" altLang="en-US" sz="1200" b="0" i="0" kern="1200" dirty="0">
                <a:solidFill>
                  <a:schemeClr val="tx1"/>
                </a:solidFill>
                <a:effectLst/>
                <a:latin typeface="+mn-lt"/>
                <a:ea typeface="+mn-ea"/>
                <a:cs typeface="+mn-cs"/>
              </a:rPr>
              <a:t>层处理，以减小空间尺寸并匹配 </a:t>
            </a:r>
            <a:r>
              <a:rPr lang="en-US" altLang="zh-CN" sz="1200" b="0" i="0" kern="1200" dirty="0">
                <a:solidFill>
                  <a:schemeClr val="tx1"/>
                </a:solidFill>
                <a:effectLst/>
                <a:latin typeface="+mn-lt"/>
                <a:ea typeface="+mn-ea"/>
                <a:cs typeface="+mn-cs"/>
              </a:rPr>
              <a:t>LLM </a:t>
            </a:r>
            <a:r>
              <a:rPr lang="zh-CN" altLang="en-US" sz="1200" b="0" i="0" kern="1200" dirty="0">
                <a:solidFill>
                  <a:schemeClr val="tx1"/>
                </a:solidFill>
                <a:effectLst/>
                <a:latin typeface="+mn-lt"/>
                <a:ea typeface="+mn-ea"/>
                <a:cs typeface="+mn-cs"/>
              </a:rPr>
              <a:t>主干的隐藏维度。</a:t>
            </a:r>
            <a:r>
              <a:rPr lang="en-US" altLang="zh-CN" sz="1200" b="0" i="0" kern="1200" dirty="0">
                <a:solidFill>
                  <a:schemeClr val="tx1"/>
                </a:solidFill>
                <a:effectLst/>
                <a:latin typeface="+mn-lt"/>
                <a:ea typeface="+mn-ea"/>
                <a:cs typeface="+mn-cs"/>
              </a:rPr>
              <a:t>VAE </a:t>
            </a:r>
            <a:r>
              <a:rPr lang="zh-CN" altLang="en-US" sz="1200" b="0" i="0" kern="1200" dirty="0">
                <a:solidFill>
                  <a:schemeClr val="tx1"/>
                </a:solidFill>
                <a:effectLst/>
                <a:latin typeface="+mn-lt"/>
                <a:ea typeface="+mn-ea"/>
                <a:cs typeface="+mn-cs"/>
              </a:rPr>
              <a:t>模型在训练过程中保持冻结。</a:t>
            </a:r>
            <a:br>
              <a:rPr lang="en-US" altLang="zh-CN" sz="1200" b="0" i="0" kern="1200" dirty="0">
                <a:solidFill>
                  <a:schemeClr val="tx1"/>
                </a:solidFill>
                <a:effectLst/>
                <a:latin typeface="+mn-lt"/>
                <a:ea typeface="+mn-ea"/>
                <a:cs typeface="+mn-cs"/>
              </a:rPr>
            </a:br>
            <a:br>
              <a:rPr lang="en-US" altLang="zh-CN" sz="1200" b="0" i="0" kern="1200" dirty="0">
                <a:solidFill>
                  <a:schemeClr val="tx1"/>
                </a:solidFill>
                <a:effectLst/>
                <a:latin typeface="+mn-lt"/>
                <a:ea typeface="+mn-ea"/>
                <a:cs typeface="+mn-cs"/>
              </a:rPr>
            </a:br>
            <a:r>
              <a:rPr lang="zh-CN" altLang="en-US" sz="1200" b="0" i="0" kern="1200" dirty="0">
                <a:solidFill>
                  <a:schemeClr val="tx1"/>
                </a:solidFill>
                <a:effectLst/>
                <a:latin typeface="+mn-lt"/>
                <a:ea typeface="+mn-ea"/>
                <a:cs typeface="+mn-cs"/>
              </a:rPr>
              <a:t>在 </a:t>
            </a:r>
            <a:r>
              <a:rPr lang="en-US" altLang="zh-CN" sz="1200" b="0" i="0" kern="1200" dirty="0">
                <a:solidFill>
                  <a:schemeClr val="tx1"/>
                </a:solidFill>
                <a:effectLst/>
                <a:latin typeface="+mn-lt"/>
                <a:ea typeface="+mn-ea"/>
                <a:cs typeface="+mn-cs"/>
              </a:rPr>
              <a:t>LLM </a:t>
            </a:r>
            <a:r>
              <a:rPr lang="zh-CN" altLang="en-US" sz="1200" b="0" i="0" kern="1200" dirty="0">
                <a:solidFill>
                  <a:schemeClr val="tx1"/>
                </a:solidFill>
                <a:effectLst/>
                <a:latin typeface="+mn-lt"/>
                <a:ea typeface="+mn-ea"/>
                <a:cs typeface="+mn-cs"/>
              </a:rPr>
              <a:t>内部，来自理解和生成任务的文本、</a:t>
            </a:r>
            <a:r>
              <a:rPr lang="en-US" altLang="zh-CN" sz="1200" b="0" i="0" kern="1200" dirty="0" err="1">
                <a:solidFill>
                  <a:schemeClr val="tx1"/>
                </a:solidFill>
                <a:effectLst/>
                <a:latin typeface="+mn-lt"/>
                <a:ea typeface="+mn-ea"/>
                <a:cs typeface="+mn-cs"/>
              </a:rPr>
              <a:t>ViT</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和 </a:t>
            </a:r>
            <a:r>
              <a:rPr lang="en-US" altLang="zh-CN" sz="1200" b="0" i="0" kern="1200" dirty="0">
                <a:solidFill>
                  <a:schemeClr val="tx1"/>
                </a:solidFill>
                <a:effectLst/>
                <a:latin typeface="+mn-lt"/>
                <a:ea typeface="+mn-ea"/>
                <a:cs typeface="+mn-cs"/>
              </a:rPr>
              <a:t>VAE token </a:t>
            </a:r>
            <a:r>
              <a:rPr lang="zh-CN" altLang="en-US" sz="1200" b="0" i="0" kern="1200" dirty="0">
                <a:solidFill>
                  <a:schemeClr val="tx1"/>
                </a:solidFill>
                <a:effectLst/>
                <a:latin typeface="+mn-lt"/>
                <a:ea typeface="+mn-ea"/>
                <a:cs typeface="+mn-cs"/>
              </a:rPr>
              <a:t>会根据输入的模态结构进行交错排列。对于属于同一个样本的 </a:t>
            </a:r>
            <a:r>
              <a:rPr lang="en-US" altLang="zh-CN" sz="1200" b="0" i="0" kern="1200" dirty="0">
                <a:solidFill>
                  <a:schemeClr val="tx1"/>
                </a:solidFill>
                <a:effectLst/>
                <a:latin typeface="+mn-lt"/>
                <a:ea typeface="+mn-ea"/>
                <a:cs typeface="+mn-cs"/>
              </a:rPr>
              <a:t>token</a:t>
            </a:r>
            <a:r>
              <a:rPr lang="zh-CN" altLang="en-US" sz="1200" b="0" i="0" kern="1200" dirty="0">
                <a:solidFill>
                  <a:schemeClr val="tx1"/>
                </a:solidFill>
                <a:effectLst/>
                <a:latin typeface="+mn-lt"/>
                <a:ea typeface="+mn-ea"/>
                <a:cs typeface="+mn-cs"/>
              </a:rPr>
              <a:t>，我们采用一种广义版本的因果注意力机制。这些 </a:t>
            </a:r>
            <a:r>
              <a:rPr lang="en-US" altLang="zh-CN" sz="1200" b="0" i="0" kern="1200" dirty="0">
                <a:solidFill>
                  <a:schemeClr val="tx1"/>
                </a:solidFill>
                <a:effectLst/>
                <a:latin typeface="+mn-lt"/>
                <a:ea typeface="+mn-ea"/>
                <a:cs typeface="+mn-cs"/>
              </a:rPr>
              <a:t>token </a:t>
            </a:r>
            <a:r>
              <a:rPr lang="zh-CN" altLang="en-US" sz="1200" b="0" i="0" kern="1200" dirty="0">
                <a:solidFill>
                  <a:schemeClr val="tx1"/>
                </a:solidFill>
                <a:effectLst/>
                <a:latin typeface="+mn-lt"/>
                <a:ea typeface="+mn-ea"/>
                <a:cs typeface="+mn-cs"/>
              </a:rPr>
              <a:t>首先被划分为多个连续的分段，每个分段包含来自单一模态（例如文本、</a:t>
            </a:r>
            <a:r>
              <a:rPr lang="en-US" altLang="zh-CN" sz="1200" b="0" i="0" kern="1200" dirty="0" err="1">
                <a:solidFill>
                  <a:schemeClr val="tx1"/>
                </a:solidFill>
                <a:effectLst/>
                <a:latin typeface="+mn-lt"/>
                <a:ea typeface="+mn-ea"/>
                <a:cs typeface="+mn-cs"/>
              </a:rPr>
              <a:t>ViT</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或 </a:t>
            </a:r>
            <a:r>
              <a:rPr lang="en-US" altLang="zh-CN" sz="1200" b="0" i="0" kern="1200" dirty="0">
                <a:solidFill>
                  <a:schemeClr val="tx1"/>
                </a:solidFill>
                <a:effectLst/>
                <a:latin typeface="+mn-lt"/>
                <a:ea typeface="+mn-ea"/>
                <a:cs typeface="+mn-cs"/>
              </a:rPr>
              <a:t>VAE</a:t>
            </a:r>
            <a:r>
              <a:rPr lang="zh-CN" altLang="en-US" sz="1200" b="0" i="0" kern="1200" dirty="0">
                <a:solidFill>
                  <a:schemeClr val="tx1"/>
                </a:solidFill>
                <a:effectLst/>
                <a:latin typeface="+mn-lt"/>
                <a:ea typeface="+mn-ea"/>
                <a:cs typeface="+mn-cs"/>
              </a:rPr>
              <a:t>）的 </a:t>
            </a:r>
            <a:r>
              <a:rPr lang="en-US" altLang="zh-CN" sz="1200" b="0" i="0" kern="1200" dirty="0">
                <a:solidFill>
                  <a:schemeClr val="tx1"/>
                </a:solidFill>
                <a:effectLst/>
                <a:latin typeface="+mn-lt"/>
                <a:ea typeface="+mn-ea"/>
                <a:cs typeface="+mn-cs"/>
              </a:rPr>
              <a:t>token</a:t>
            </a:r>
            <a:r>
              <a:rPr lang="zh-CN" altLang="en-US" sz="1200" b="0" i="0" kern="1200" dirty="0">
                <a:solidFill>
                  <a:schemeClr val="tx1"/>
                </a:solidFill>
                <a:effectLst/>
                <a:latin typeface="+mn-lt"/>
                <a:ea typeface="+mn-ea"/>
                <a:cs typeface="+mn-cs"/>
              </a:rPr>
              <a:t>。某一分段中的 </a:t>
            </a:r>
            <a:r>
              <a:rPr lang="en-US" altLang="zh-CN" sz="1200" b="0" i="0" kern="1200" dirty="0">
                <a:solidFill>
                  <a:schemeClr val="tx1"/>
                </a:solidFill>
                <a:effectLst/>
                <a:latin typeface="+mn-lt"/>
                <a:ea typeface="+mn-ea"/>
                <a:cs typeface="+mn-cs"/>
              </a:rPr>
              <a:t>token </a:t>
            </a:r>
            <a:r>
              <a:rPr lang="zh-CN" altLang="en-US" sz="1200" b="0" i="0" kern="1200" dirty="0">
                <a:solidFill>
                  <a:schemeClr val="tx1"/>
                </a:solidFill>
                <a:effectLst/>
                <a:latin typeface="+mn-lt"/>
                <a:ea typeface="+mn-ea"/>
                <a:cs typeface="+mn-cs"/>
              </a:rPr>
              <a:t>可以关注所有前面分段中的 </a:t>
            </a:r>
            <a:r>
              <a:rPr lang="en-US" altLang="zh-CN" sz="1200" b="0" i="0" kern="1200" dirty="0">
                <a:solidFill>
                  <a:schemeClr val="tx1"/>
                </a:solidFill>
                <a:effectLst/>
                <a:latin typeface="+mn-lt"/>
                <a:ea typeface="+mn-ea"/>
                <a:cs typeface="+mn-cs"/>
              </a:rPr>
              <a:t>token</a:t>
            </a:r>
            <a:r>
              <a:rPr lang="zh-CN" altLang="en-US" sz="1200" b="0" i="0" kern="1200" dirty="0">
                <a:solidFill>
                  <a:schemeClr val="tx1"/>
                </a:solidFill>
                <a:effectLst/>
                <a:latin typeface="+mn-lt"/>
                <a:ea typeface="+mn-ea"/>
                <a:cs typeface="+mn-cs"/>
              </a:rPr>
              <a:t>。在每个分段内部，我们对文本 </a:t>
            </a:r>
            <a:r>
              <a:rPr lang="en-US" altLang="zh-CN" sz="1200" b="0" i="0" kern="1200" dirty="0">
                <a:solidFill>
                  <a:schemeClr val="tx1"/>
                </a:solidFill>
                <a:effectLst/>
                <a:latin typeface="+mn-lt"/>
                <a:ea typeface="+mn-ea"/>
                <a:cs typeface="+mn-cs"/>
              </a:rPr>
              <a:t>token </a:t>
            </a:r>
            <a:r>
              <a:rPr lang="zh-CN" altLang="en-US" sz="1200" b="0" i="0" kern="1200" dirty="0">
                <a:solidFill>
                  <a:schemeClr val="tx1"/>
                </a:solidFill>
                <a:effectLst/>
                <a:latin typeface="+mn-lt"/>
                <a:ea typeface="+mn-ea"/>
                <a:cs typeface="+mn-cs"/>
              </a:rPr>
              <a:t>采用因果注意力，而对视觉 </a:t>
            </a:r>
            <a:r>
              <a:rPr lang="en-US" altLang="zh-CN" sz="1200" b="0" i="0" kern="1200" dirty="0">
                <a:solidFill>
                  <a:schemeClr val="tx1"/>
                </a:solidFill>
                <a:effectLst/>
                <a:latin typeface="+mn-lt"/>
                <a:ea typeface="+mn-ea"/>
                <a:cs typeface="+mn-cs"/>
              </a:rPr>
              <a:t>token </a:t>
            </a:r>
            <a:r>
              <a:rPr lang="zh-CN" altLang="en-US" sz="1200" b="0" i="0" kern="1200" dirty="0">
                <a:solidFill>
                  <a:schemeClr val="tx1"/>
                </a:solidFill>
                <a:effectLst/>
                <a:latin typeface="+mn-lt"/>
                <a:ea typeface="+mn-ea"/>
                <a:cs typeface="+mn-cs"/>
              </a:rPr>
              <a:t>保持双向注意力</a:t>
            </a:r>
          </a:p>
        </p:txBody>
      </p:sp>
      <p:sp>
        <p:nvSpPr>
          <p:cNvPr id="4" name="灯片编号占位符 3"/>
          <p:cNvSpPr>
            <a:spLocks noGrp="1"/>
          </p:cNvSpPr>
          <p:nvPr>
            <p:ph type="sldNum" sz="quarter" idx="5"/>
          </p:nvPr>
        </p:nvSpPr>
        <p:spPr/>
        <p:txBody>
          <a:bodyPr/>
          <a:lstStyle/>
          <a:p>
            <a:fld id="{19CB0AAB-5C72-A144-807B-3162D3F9EDD0}" type="slidenum">
              <a:rPr kumimoji="1" lang="zh-CN" altLang="en-US" smtClean="0"/>
              <a:t>15</a:t>
            </a:fld>
            <a:endParaRPr kumimoji="1" lang="zh-CN" altLang="en-US"/>
          </a:p>
        </p:txBody>
      </p:sp>
    </p:spTree>
    <p:extLst>
      <p:ext uri="{BB962C8B-B14F-4D97-AF65-F5344CB8AC3E}">
        <p14:creationId xmlns:p14="http://schemas.microsoft.com/office/powerpoint/2010/main" val="1634643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ACB2E2-8B77-B09D-C44B-A740D4D09B32}"/>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01FC89E0-9A3B-456C-3520-2F87152C4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13FACC13-A62A-0DAC-9969-AD8992B96202}"/>
              </a:ext>
            </a:extLst>
          </p:cNvPr>
          <p:cNvSpPr>
            <a:spLocks noGrp="1"/>
          </p:cNvSpPr>
          <p:nvPr>
            <p:ph type="dt" sz="half" idx="10"/>
          </p:nvPr>
        </p:nvSpPr>
        <p:spPr/>
        <p:txBody>
          <a:bodyPr/>
          <a:lstStyle/>
          <a:p>
            <a:fld id="{A9E07B57-8F23-F24B-80D0-FB7D7A4F87D8}" type="datetimeFigureOut">
              <a:rPr kumimoji="1" lang="zh-CN" altLang="en-US" smtClean="0"/>
              <a:t>2025/8/29</a:t>
            </a:fld>
            <a:endParaRPr kumimoji="1" lang="zh-CN" altLang="en-US"/>
          </a:p>
        </p:txBody>
      </p:sp>
      <p:sp>
        <p:nvSpPr>
          <p:cNvPr id="5" name="页脚占位符 4">
            <a:extLst>
              <a:ext uri="{FF2B5EF4-FFF2-40B4-BE49-F238E27FC236}">
                <a16:creationId xmlns:a16="http://schemas.microsoft.com/office/drawing/2014/main" id="{86A2DF5F-13B5-7096-6588-FB58CF91764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29C46E4-9396-72F3-6C72-0BE981CD4588}"/>
              </a:ext>
            </a:extLst>
          </p:cNvPr>
          <p:cNvSpPr>
            <a:spLocks noGrp="1"/>
          </p:cNvSpPr>
          <p:nvPr>
            <p:ph type="sldNum" sz="quarter" idx="12"/>
          </p:nvPr>
        </p:nvSpPr>
        <p:spPr/>
        <p:txBody>
          <a:bodyPr/>
          <a:lstStyle/>
          <a:p>
            <a:fld id="{EE57797F-4CDE-A74B-8A60-2F556A786314}" type="slidenum">
              <a:rPr kumimoji="1" lang="zh-CN" altLang="en-US" smtClean="0"/>
              <a:t>‹#›</a:t>
            </a:fld>
            <a:endParaRPr kumimoji="1" lang="zh-CN" altLang="en-US"/>
          </a:p>
        </p:txBody>
      </p:sp>
    </p:spTree>
    <p:extLst>
      <p:ext uri="{BB962C8B-B14F-4D97-AF65-F5344CB8AC3E}">
        <p14:creationId xmlns:p14="http://schemas.microsoft.com/office/powerpoint/2010/main" val="28094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55AEE7-A838-4557-14A5-6D8E8B0FBAFE}"/>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7AE5B83-CBE1-4048-226C-BC9CDC960E86}"/>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C90E779-C049-0994-6688-B1C76F859615}"/>
              </a:ext>
            </a:extLst>
          </p:cNvPr>
          <p:cNvSpPr>
            <a:spLocks noGrp="1"/>
          </p:cNvSpPr>
          <p:nvPr>
            <p:ph type="dt" sz="half" idx="10"/>
          </p:nvPr>
        </p:nvSpPr>
        <p:spPr/>
        <p:txBody>
          <a:bodyPr/>
          <a:lstStyle/>
          <a:p>
            <a:fld id="{A9E07B57-8F23-F24B-80D0-FB7D7A4F87D8}" type="datetimeFigureOut">
              <a:rPr kumimoji="1" lang="zh-CN" altLang="en-US" smtClean="0"/>
              <a:t>2025/8/29</a:t>
            </a:fld>
            <a:endParaRPr kumimoji="1" lang="zh-CN" altLang="en-US"/>
          </a:p>
        </p:txBody>
      </p:sp>
      <p:sp>
        <p:nvSpPr>
          <p:cNvPr id="5" name="页脚占位符 4">
            <a:extLst>
              <a:ext uri="{FF2B5EF4-FFF2-40B4-BE49-F238E27FC236}">
                <a16:creationId xmlns:a16="http://schemas.microsoft.com/office/drawing/2014/main" id="{5B4BDAF7-3F13-EC36-6F61-719EFA6BB2A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CB63E4F-30B2-0F53-A148-E90D116A0F8A}"/>
              </a:ext>
            </a:extLst>
          </p:cNvPr>
          <p:cNvSpPr>
            <a:spLocks noGrp="1"/>
          </p:cNvSpPr>
          <p:nvPr>
            <p:ph type="sldNum" sz="quarter" idx="12"/>
          </p:nvPr>
        </p:nvSpPr>
        <p:spPr/>
        <p:txBody>
          <a:bodyPr/>
          <a:lstStyle/>
          <a:p>
            <a:fld id="{EE57797F-4CDE-A74B-8A60-2F556A786314}" type="slidenum">
              <a:rPr kumimoji="1" lang="zh-CN" altLang="en-US" smtClean="0"/>
              <a:t>‹#›</a:t>
            </a:fld>
            <a:endParaRPr kumimoji="1" lang="zh-CN" altLang="en-US"/>
          </a:p>
        </p:txBody>
      </p:sp>
    </p:spTree>
    <p:extLst>
      <p:ext uri="{BB962C8B-B14F-4D97-AF65-F5344CB8AC3E}">
        <p14:creationId xmlns:p14="http://schemas.microsoft.com/office/powerpoint/2010/main" val="173336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D2BAA6C-B069-6BD8-C76E-8925F3AC0252}"/>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FFDE1DF7-552E-5D08-9F95-9212741C7571}"/>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F5DF9DE-3F24-8CD7-C1C8-E32E3717283F}"/>
              </a:ext>
            </a:extLst>
          </p:cNvPr>
          <p:cNvSpPr>
            <a:spLocks noGrp="1"/>
          </p:cNvSpPr>
          <p:nvPr>
            <p:ph type="dt" sz="half" idx="10"/>
          </p:nvPr>
        </p:nvSpPr>
        <p:spPr/>
        <p:txBody>
          <a:bodyPr/>
          <a:lstStyle/>
          <a:p>
            <a:fld id="{A9E07B57-8F23-F24B-80D0-FB7D7A4F87D8}" type="datetimeFigureOut">
              <a:rPr kumimoji="1" lang="zh-CN" altLang="en-US" smtClean="0"/>
              <a:t>2025/8/29</a:t>
            </a:fld>
            <a:endParaRPr kumimoji="1" lang="zh-CN" altLang="en-US"/>
          </a:p>
        </p:txBody>
      </p:sp>
      <p:sp>
        <p:nvSpPr>
          <p:cNvPr id="5" name="页脚占位符 4">
            <a:extLst>
              <a:ext uri="{FF2B5EF4-FFF2-40B4-BE49-F238E27FC236}">
                <a16:creationId xmlns:a16="http://schemas.microsoft.com/office/drawing/2014/main" id="{A6CF0D76-50AC-A340-0FB2-EC99A98C946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CEF3C41-36DA-62CD-B3F7-1F52E136CB73}"/>
              </a:ext>
            </a:extLst>
          </p:cNvPr>
          <p:cNvSpPr>
            <a:spLocks noGrp="1"/>
          </p:cNvSpPr>
          <p:nvPr>
            <p:ph type="sldNum" sz="quarter" idx="12"/>
          </p:nvPr>
        </p:nvSpPr>
        <p:spPr/>
        <p:txBody>
          <a:bodyPr/>
          <a:lstStyle/>
          <a:p>
            <a:fld id="{EE57797F-4CDE-A74B-8A60-2F556A786314}" type="slidenum">
              <a:rPr kumimoji="1" lang="zh-CN" altLang="en-US" smtClean="0"/>
              <a:t>‹#›</a:t>
            </a:fld>
            <a:endParaRPr kumimoji="1" lang="zh-CN" altLang="en-US"/>
          </a:p>
        </p:txBody>
      </p:sp>
    </p:spTree>
    <p:extLst>
      <p:ext uri="{BB962C8B-B14F-4D97-AF65-F5344CB8AC3E}">
        <p14:creationId xmlns:p14="http://schemas.microsoft.com/office/powerpoint/2010/main" val="41063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E66A0B-CF6A-429D-3C7F-EAD1ECCE976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1696100-57E1-080A-5404-C5EF1C0BF017}"/>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9B6E4F4-0111-5E5F-9F7C-2FB17B5FB796}"/>
              </a:ext>
            </a:extLst>
          </p:cNvPr>
          <p:cNvSpPr>
            <a:spLocks noGrp="1"/>
          </p:cNvSpPr>
          <p:nvPr>
            <p:ph type="dt" sz="half" idx="10"/>
          </p:nvPr>
        </p:nvSpPr>
        <p:spPr/>
        <p:txBody>
          <a:bodyPr/>
          <a:lstStyle/>
          <a:p>
            <a:fld id="{A9E07B57-8F23-F24B-80D0-FB7D7A4F87D8}" type="datetimeFigureOut">
              <a:rPr kumimoji="1" lang="zh-CN" altLang="en-US" smtClean="0"/>
              <a:t>2025/8/29</a:t>
            </a:fld>
            <a:endParaRPr kumimoji="1" lang="zh-CN" altLang="en-US"/>
          </a:p>
        </p:txBody>
      </p:sp>
      <p:sp>
        <p:nvSpPr>
          <p:cNvPr id="5" name="页脚占位符 4">
            <a:extLst>
              <a:ext uri="{FF2B5EF4-FFF2-40B4-BE49-F238E27FC236}">
                <a16:creationId xmlns:a16="http://schemas.microsoft.com/office/drawing/2014/main" id="{08830AE8-E2A3-77F3-0FBA-5B2D2CBB289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623D114-84DC-8898-224C-EB9F39DD4D6B}"/>
              </a:ext>
            </a:extLst>
          </p:cNvPr>
          <p:cNvSpPr>
            <a:spLocks noGrp="1"/>
          </p:cNvSpPr>
          <p:nvPr>
            <p:ph type="sldNum" sz="quarter" idx="12"/>
          </p:nvPr>
        </p:nvSpPr>
        <p:spPr/>
        <p:txBody>
          <a:bodyPr/>
          <a:lstStyle/>
          <a:p>
            <a:fld id="{EE57797F-4CDE-A74B-8A60-2F556A786314}" type="slidenum">
              <a:rPr kumimoji="1" lang="zh-CN" altLang="en-US" smtClean="0"/>
              <a:t>‹#›</a:t>
            </a:fld>
            <a:endParaRPr kumimoji="1" lang="zh-CN" altLang="en-US"/>
          </a:p>
        </p:txBody>
      </p:sp>
    </p:spTree>
    <p:extLst>
      <p:ext uri="{BB962C8B-B14F-4D97-AF65-F5344CB8AC3E}">
        <p14:creationId xmlns:p14="http://schemas.microsoft.com/office/powerpoint/2010/main" val="284721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DDE78-50CB-0ECC-C755-15AEE05DA4B6}"/>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9BA782FF-627A-A6DE-989F-D90F918C0E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D77272EB-3923-D860-A685-26D9267588FD}"/>
              </a:ext>
            </a:extLst>
          </p:cNvPr>
          <p:cNvSpPr>
            <a:spLocks noGrp="1"/>
          </p:cNvSpPr>
          <p:nvPr>
            <p:ph type="dt" sz="half" idx="10"/>
          </p:nvPr>
        </p:nvSpPr>
        <p:spPr/>
        <p:txBody>
          <a:bodyPr/>
          <a:lstStyle/>
          <a:p>
            <a:fld id="{A9E07B57-8F23-F24B-80D0-FB7D7A4F87D8}" type="datetimeFigureOut">
              <a:rPr kumimoji="1" lang="zh-CN" altLang="en-US" smtClean="0"/>
              <a:t>2025/8/29</a:t>
            </a:fld>
            <a:endParaRPr kumimoji="1" lang="zh-CN" altLang="en-US"/>
          </a:p>
        </p:txBody>
      </p:sp>
      <p:sp>
        <p:nvSpPr>
          <p:cNvPr id="5" name="页脚占位符 4">
            <a:extLst>
              <a:ext uri="{FF2B5EF4-FFF2-40B4-BE49-F238E27FC236}">
                <a16:creationId xmlns:a16="http://schemas.microsoft.com/office/drawing/2014/main" id="{68FF39EE-0FBC-4D2E-7709-9AF7BC521E7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05DC2DB-5E0F-E737-CF82-C08F7B5149CC}"/>
              </a:ext>
            </a:extLst>
          </p:cNvPr>
          <p:cNvSpPr>
            <a:spLocks noGrp="1"/>
          </p:cNvSpPr>
          <p:nvPr>
            <p:ph type="sldNum" sz="quarter" idx="12"/>
          </p:nvPr>
        </p:nvSpPr>
        <p:spPr/>
        <p:txBody>
          <a:bodyPr/>
          <a:lstStyle/>
          <a:p>
            <a:fld id="{EE57797F-4CDE-A74B-8A60-2F556A786314}" type="slidenum">
              <a:rPr kumimoji="1" lang="zh-CN" altLang="en-US" smtClean="0"/>
              <a:t>‹#›</a:t>
            </a:fld>
            <a:endParaRPr kumimoji="1" lang="zh-CN" altLang="en-US"/>
          </a:p>
        </p:txBody>
      </p:sp>
    </p:spTree>
    <p:extLst>
      <p:ext uri="{BB962C8B-B14F-4D97-AF65-F5344CB8AC3E}">
        <p14:creationId xmlns:p14="http://schemas.microsoft.com/office/powerpoint/2010/main" val="374655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C92C88-C42B-CC21-7202-88E1A8185821}"/>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ED4CD105-AFBB-A3DC-9903-5924B5B70731}"/>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FDF1A489-31F7-DD16-D7A6-0A448C940CED}"/>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ED40B489-91B8-BAD5-FA90-7978B45085BC}"/>
              </a:ext>
            </a:extLst>
          </p:cNvPr>
          <p:cNvSpPr>
            <a:spLocks noGrp="1"/>
          </p:cNvSpPr>
          <p:nvPr>
            <p:ph type="dt" sz="half" idx="10"/>
          </p:nvPr>
        </p:nvSpPr>
        <p:spPr/>
        <p:txBody>
          <a:bodyPr/>
          <a:lstStyle/>
          <a:p>
            <a:fld id="{A9E07B57-8F23-F24B-80D0-FB7D7A4F87D8}" type="datetimeFigureOut">
              <a:rPr kumimoji="1" lang="zh-CN" altLang="en-US" smtClean="0"/>
              <a:t>2025/8/29</a:t>
            </a:fld>
            <a:endParaRPr kumimoji="1" lang="zh-CN" altLang="en-US"/>
          </a:p>
        </p:txBody>
      </p:sp>
      <p:sp>
        <p:nvSpPr>
          <p:cNvPr id="6" name="页脚占位符 5">
            <a:extLst>
              <a:ext uri="{FF2B5EF4-FFF2-40B4-BE49-F238E27FC236}">
                <a16:creationId xmlns:a16="http://schemas.microsoft.com/office/drawing/2014/main" id="{F2E8F9EB-F606-9352-6390-C3707337FC0E}"/>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BAB92DF-793D-F5EF-00C2-218168BAC2BC}"/>
              </a:ext>
            </a:extLst>
          </p:cNvPr>
          <p:cNvSpPr>
            <a:spLocks noGrp="1"/>
          </p:cNvSpPr>
          <p:nvPr>
            <p:ph type="sldNum" sz="quarter" idx="12"/>
          </p:nvPr>
        </p:nvSpPr>
        <p:spPr/>
        <p:txBody>
          <a:bodyPr/>
          <a:lstStyle/>
          <a:p>
            <a:fld id="{EE57797F-4CDE-A74B-8A60-2F556A786314}" type="slidenum">
              <a:rPr kumimoji="1" lang="zh-CN" altLang="en-US" smtClean="0"/>
              <a:t>‹#›</a:t>
            </a:fld>
            <a:endParaRPr kumimoji="1" lang="zh-CN" altLang="en-US"/>
          </a:p>
        </p:txBody>
      </p:sp>
    </p:spTree>
    <p:extLst>
      <p:ext uri="{BB962C8B-B14F-4D97-AF65-F5344CB8AC3E}">
        <p14:creationId xmlns:p14="http://schemas.microsoft.com/office/powerpoint/2010/main" val="21883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64C346-9980-F3F2-17DE-197F07774869}"/>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83648C34-3665-C6D6-8DB8-80A03C57B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FA9F1F09-3854-1664-812D-B5A02C6369BC}"/>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B94DD217-A73E-F844-AA36-E6D80BF86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4623815A-DC71-5BE8-D4B4-EFE9AD8CE582}"/>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95BDE556-7C1E-DCCB-52F1-E9AA5AA40E79}"/>
              </a:ext>
            </a:extLst>
          </p:cNvPr>
          <p:cNvSpPr>
            <a:spLocks noGrp="1"/>
          </p:cNvSpPr>
          <p:nvPr>
            <p:ph type="dt" sz="half" idx="10"/>
          </p:nvPr>
        </p:nvSpPr>
        <p:spPr/>
        <p:txBody>
          <a:bodyPr/>
          <a:lstStyle/>
          <a:p>
            <a:fld id="{A9E07B57-8F23-F24B-80D0-FB7D7A4F87D8}" type="datetimeFigureOut">
              <a:rPr kumimoji="1" lang="zh-CN" altLang="en-US" smtClean="0"/>
              <a:t>2025/8/29</a:t>
            </a:fld>
            <a:endParaRPr kumimoji="1" lang="zh-CN" altLang="en-US"/>
          </a:p>
        </p:txBody>
      </p:sp>
      <p:sp>
        <p:nvSpPr>
          <p:cNvPr id="8" name="页脚占位符 7">
            <a:extLst>
              <a:ext uri="{FF2B5EF4-FFF2-40B4-BE49-F238E27FC236}">
                <a16:creationId xmlns:a16="http://schemas.microsoft.com/office/drawing/2014/main" id="{F6D53853-28F7-AC24-074A-5096C9455BAF}"/>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F39B62C6-5275-56EA-DE59-184456178CC7}"/>
              </a:ext>
            </a:extLst>
          </p:cNvPr>
          <p:cNvSpPr>
            <a:spLocks noGrp="1"/>
          </p:cNvSpPr>
          <p:nvPr>
            <p:ph type="sldNum" sz="quarter" idx="12"/>
          </p:nvPr>
        </p:nvSpPr>
        <p:spPr/>
        <p:txBody>
          <a:bodyPr/>
          <a:lstStyle/>
          <a:p>
            <a:fld id="{EE57797F-4CDE-A74B-8A60-2F556A786314}" type="slidenum">
              <a:rPr kumimoji="1" lang="zh-CN" altLang="en-US" smtClean="0"/>
              <a:t>‹#›</a:t>
            </a:fld>
            <a:endParaRPr kumimoji="1" lang="zh-CN" altLang="en-US"/>
          </a:p>
        </p:txBody>
      </p:sp>
    </p:spTree>
    <p:extLst>
      <p:ext uri="{BB962C8B-B14F-4D97-AF65-F5344CB8AC3E}">
        <p14:creationId xmlns:p14="http://schemas.microsoft.com/office/powerpoint/2010/main" val="287153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9A7979-6AF1-3F3C-B1AD-C01A306914F8}"/>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07F14FC6-E66A-2FC1-2ECE-267C4CA97A2B}"/>
              </a:ext>
            </a:extLst>
          </p:cNvPr>
          <p:cNvSpPr>
            <a:spLocks noGrp="1"/>
          </p:cNvSpPr>
          <p:nvPr>
            <p:ph type="dt" sz="half" idx="10"/>
          </p:nvPr>
        </p:nvSpPr>
        <p:spPr/>
        <p:txBody>
          <a:bodyPr/>
          <a:lstStyle/>
          <a:p>
            <a:fld id="{A9E07B57-8F23-F24B-80D0-FB7D7A4F87D8}" type="datetimeFigureOut">
              <a:rPr kumimoji="1" lang="zh-CN" altLang="en-US" smtClean="0"/>
              <a:t>2025/8/29</a:t>
            </a:fld>
            <a:endParaRPr kumimoji="1" lang="zh-CN" altLang="en-US"/>
          </a:p>
        </p:txBody>
      </p:sp>
      <p:sp>
        <p:nvSpPr>
          <p:cNvPr id="4" name="页脚占位符 3">
            <a:extLst>
              <a:ext uri="{FF2B5EF4-FFF2-40B4-BE49-F238E27FC236}">
                <a16:creationId xmlns:a16="http://schemas.microsoft.com/office/drawing/2014/main" id="{0CE8474B-771B-92FC-6B6F-006572BFF830}"/>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07CDF59A-D125-9FE2-43B1-F8B068B58E0E}"/>
              </a:ext>
            </a:extLst>
          </p:cNvPr>
          <p:cNvSpPr>
            <a:spLocks noGrp="1"/>
          </p:cNvSpPr>
          <p:nvPr>
            <p:ph type="sldNum" sz="quarter" idx="12"/>
          </p:nvPr>
        </p:nvSpPr>
        <p:spPr/>
        <p:txBody>
          <a:bodyPr/>
          <a:lstStyle/>
          <a:p>
            <a:fld id="{EE57797F-4CDE-A74B-8A60-2F556A786314}" type="slidenum">
              <a:rPr kumimoji="1" lang="zh-CN" altLang="en-US" smtClean="0"/>
              <a:t>‹#›</a:t>
            </a:fld>
            <a:endParaRPr kumimoji="1" lang="zh-CN" altLang="en-US"/>
          </a:p>
        </p:txBody>
      </p:sp>
    </p:spTree>
    <p:extLst>
      <p:ext uri="{BB962C8B-B14F-4D97-AF65-F5344CB8AC3E}">
        <p14:creationId xmlns:p14="http://schemas.microsoft.com/office/powerpoint/2010/main" val="133612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91321D0-5652-0AA1-3CA6-B2037A8AFF92}"/>
              </a:ext>
            </a:extLst>
          </p:cNvPr>
          <p:cNvSpPr>
            <a:spLocks noGrp="1"/>
          </p:cNvSpPr>
          <p:nvPr>
            <p:ph type="dt" sz="half" idx="10"/>
          </p:nvPr>
        </p:nvSpPr>
        <p:spPr/>
        <p:txBody>
          <a:bodyPr/>
          <a:lstStyle/>
          <a:p>
            <a:fld id="{A9E07B57-8F23-F24B-80D0-FB7D7A4F87D8}" type="datetimeFigureOut">
              <a:rPr kumimoji="1" lang="zh-CN" altLang="en-US" smtClean="0"/>
              <a:t>2025/8/29</a:t>
            </a:fld>
            <a:endParaRPr kumimoji="1" lang="zh-CN" altLang="en-US"/>
          </a:p>
        </p:txBody>
      </p:sp>
      <p:sp>
        <p:nvSpPr>
          <p:cNvPr id="3" name="页脚占位符 2">
            <a:extLst>
              <a:ext uri="{FF2B5EF4-FFF2-40B4-BE49-F238E27FC236}">
                <a16:creationId xmlns:a16="http://schemas.microsoft.com/office/drawing/2014/main" id="{1003A862-BB51-EC47-D250-0E1E5ABBAE77}"/>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581CEC8A-78AA-71CA-8778-698B07859255}"/>
              </a:ext>
            </a:extLst>
          </p:cNvPr>
          <p:cNvSpPr>
            <a:spLocks noGrp="1"/>
          </p:cNvSpPr>
          <p:nvPr>
            <p:ph type="sldNum" sz="quarter" idx="12"/>
          </p:nvPr>
        </p:nvSpPr>
        <p:spPr/>
        <p:txBody>
          <a:bodyPr/>
          <a:lstStyle/>
          <a:p>
            <a:fld id="{EE57797F-4CDE-A74B-8A60-2F556A786314}" type="slidenum">
              <a:rPr kumimoji="1" lang="zh-CN" altLang="en-US" smtClean="0"/>
              <a:t>‹#›</a:t>
            </a:fld>
            <a:endParaRPr kumimoji="1" lang="zh-CN" altLang="en-US"/>
          </a:p>
        </p:txBody>
      </p:sp>
    </p:spTree>
    <p:extLst>
      <p:ext uri="{BB962C8B-B14F-4D97-AF65-F5344CB8AC3E}">
        <p14:creationId xmlns:p14="http://schemas.microsoft.com/office/powerpoint/2010/main" val="396028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C85C7-E868-622A-A739-9854AD427E21}"/>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8572DDAD-2168-EFD7-B39D-1533D61E0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D637977C-3C77-5E46-F56E-EDB1F6772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84495759-6824-A9EE-C29F-EA9AE39C360F}"/>
              </a:ext>
            </a:extLst>
          </p:cNvPr>
          <p:cNvSpPr>
            <a:spLocks noGrp="1"/>
          </p:cNvSpPr>
          <p:nvPr>
            <p:ph type="dt" sz="half" idx="10"/>
          </p:nvPr>
        </p:nvSpPr>
        <p:spPr/>
        <p:txBody>
          <a:bodyPr/>
          <a:lstStyle/>
          <a:p>
            <a:fld id="{A9E07B57-8F23-F24B-80D0-FB7D7A4F87D8}" type="datetimeFigureOut">
              <a:rPr kumimoji="1" lang="zh-CN" altLang="en-US" smtClean="0"/>
              <a:t>2025/8/29</a:t>
            </a:fld>
            <a:endParaRPr kumimoji="1" lang="zh-CN" altLang="en-US"/>
          </a:p>
        </p:txBody>
      </p:sp>
      <p:sp>
        <p:nvSpPr>
          <p:cNvPr id="6" name="页脚占位符 5">
            <a:extLst>
              <a:ext uri="{FF2B5EF4-FFF2-40B4-BE49-F238E27FC236}">
                <a16:creationId xmlns:a16="http://schemas.microsoft.com/office/drawing/2014/main" id="{7A60E877-4694-8708-1FF8-6DEF50339D2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ED052BF-A8C2-13F4-9F85-C9D3AF6B67D3}"/>
              </a:ext>
            </a:extLst>
          </p:cNvPr>
          <p:cNvSpPr>
            <a:spLocks noGrp="1"/>
          </p:cNvSpPr>
          <p:nvPr>
            <p:ph type="sldNum" sz="quarter" idx="12"/>
          </p:nvPr>
        </p:nvSpPr>
        <p:spPr/>
        <p:txBody>
          <a:bodyPr/>
          <a:lstStyle/>
          <a:p>
            <a:fld id="{EE57797F-4CDE-A74B-8A60-2F556A786314}" type="slidenum">
              <a:rPr kumimoji="1" lang="zh-CN" altLang="en-US" smtClean="0"/>
              <a:t>‹#›</a:t>
            </a:fld>
            <a:endParaRPr kumimoji="1" lang="zh-CN" altLang="en-US"/>
          </a:p>
        </p:txBody>
      </p:sp>
    </p:spTree>
    <p:extLst>
      <p:ext uri="{BB962C8B-B14F-4D97-AF65-F5344CB8AC3E}">
        <p14:creationId xmlns:p14="http://schemas.microsoft.com/office/powerpoint/2010/main" val="289100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62E011-8731-5DD1-284F-47590919132F}"/>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B5F00075-CA74-7EA0-5668-955A262A7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A0F035E1-AD5E-E7CC-DB81-69B749424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25FE9960-F4A9-1513-467E-10F2AC9C380A}"/>
              </a:ext>
            </a:extLst>
          </p:cNvPr>
          <p:cNvSpPr>
            <a:spLocks noGrp="1"/>
          </p:cNvSpPr>
          <p:nvPr>
            <p:ph type="dt" sz="half" idx="10"/>
          </p:nvPr>
        </p:nvSpPr>
        <p:spPr/>
        <p:txBody>
          <a:bodyPr/>
          <a:lstStyle/>
          <a:p>
            <a:fld id="{A9E07B57-8F23-F24B-80D0-FB7D7A4F87D8}" type="datetimeFigureOut">
              <a:rPr kumimoji="1" lang="zh-CN" altLang="en-US" smtClean="0"/>
              <a:t>2025/8/29</a:t>
            </a:fld>
            <a:endParaRPr kumimoji="1" lang="zh-CN" altLang="en-US"/>
          </a:p>
        </p:txBody>
      </p:sp>
      <p:sp>
        <p:nvSpPr>
          <p:cNvPr id="6" name="页脚占位符 5">
            <a:extLst>
              <a:ext uri="{FF2B5EF4-FFF2-40B4-BE49-F238E27FC236}">
                <a16:creationId xmlns:a16="http://schemas.microsoft.com/office/drawing/2014/main" id="{FB4F854B-DBE8-0D50-1835-83605FAEB9D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52085457-7A3C-DA7E-DBA0-4E02BF218A13}"/>
              </a:ext>
            </a:extLst>
          </p:cNvPr>
          <p:cNvSpPr>
            <a:spLocks noGrp="1"/>
          </p:cNvSpPr>
          <p:nvPr>
            <p:ph type="sldNum" sz="quarter" idx="12"/>
          </p:nvPr>
        </p:nvSpPr>
        <p:spPr/>
        <p:txBody>
          <a:bodyPr/>
          <a:lstStyle/>
          <a:p>
            <a:fld id="{EE57797F-4CDE-A74B-8A60-2F556A786314}" type="slidenum">
              <a:rPr kumimoji="1" lang="zh-CN" altLang="en-US" smtClean="0"/>
              <a:t>‹#›</a:t>
            </a:fld>
            <a:endParaRPr kumimoji="1" lang="zh-CN" altLang="en-US"/>
          </a:p>
        </p:txBody>
      </p:sp>
    </p:spTree>
    <p:extLst>
      <p:ext uri="{BB962C8B-B14F-4D97-AF65-F5344CB8AC3E}">
        <p14:creationId xmlns:p14="http://schemas.microsoft.com/office/powerpoint/2010/main" val="133951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2C156DC-FD01-E4CF-0C1E-7E951FBACD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973CE92-0C1F-B1FC-636E-8B7C3F8E7F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4763415-0EFB-4E96-4BFE-82CD078546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E07B57-8F23-F24B-80D0-FB7D7A4F87D8}" type="datetimeFigureOut">
              <a:rPr kumimoji="1" lang="zh-CN" altLang="en-US" smtClean="0"/>
              <a:t>2025/8/29</a:t>
            </a:fld>
            <a:endParaRPr kumimoji="1" lang="zh-CN" altLang="en-US"/>
          </a:p>
        </p:txBody>
      </p:sp>
      <p:sp>
        <p:nvSpPr>
          <p:cNvPr id="5" name="页脚占位符 4">
            <a:extLst>
              <a:ext uri="{FF2B5EF4-FFF2-40B4-BE49-F238E27FC236}">
                <a16:creationId xmlns:a16="http://schemas.microsoft.com/office/drawing/2014/main" id="{7AB6A695-4AE9-1DD7-EAD8-CE06C9117C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1FF1527C-CC30-CE33-9696-08A71C523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57797F-4CDE-A74B-8A60-2F556A786314}" type="slidenum">
              <a:rPr kumimoji="1" lang="zh-CN" altLang="en-US" smtClean="0"/>
              <a:t>‹#›</a:t>
            </a:fld>
            <a:endParaRPr kumimoji="1" lang="zh-CN" altLang="en-US"/>
          </a:p>
        </p:txBody>
      </p:sp>
    </p:spTree>
    <p:extLst>
      <p:ext uri="{BB962C8B-B14F-4D97-AF65-F5344CB8AC3E}">
        <p14:creationId xmlns:p14="http://schemas.microsoft.com/office/powerpoint/2010/main" val="201287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DB4FD-159C-74C1-EAD2-1AF6FA4F83AC}"/>
              </a:ext>
            </a:extLst>
          </p:cNvPr>
          <p:cNvSpPr>
            <a:spLocks noGrp="1"/>
          </p:cNvSpPr>
          <p:nvPr>
            <p:ph type="ctrTitle"/>
          </p:nvPr>
        </p:nvSpPr>
        <p:spPr>
          <a:xfrm>
            <a:off x="115614" y="390031"/>
            <a:ext cx="11960772" cy="2388093"/>
          </a:xfrm>
        </p:spPr>
        <p:txBody>
          <a:bodyPr/>
          <a:lstStyle/>
          <a:p>
            <a:r>
              <a:rPr lang="en" altLang="zh-CN" b="1" dirty="0"/>
              <a:t>Visual Sketchpad</a:t>
            </a:r>
            <a:r>
              <a:rPr lang="zh-CN" altLang="en-US" b="1" dirty="0"/>
              <a:t> </a:t>
            </a:r>
            <a:r>
              <a:rPr lang="en-US" altLang="zh-CN" b="1" dirty="0"/>
              <a:t>+ Uni-</a:t>
            </a:r>
            <a:r>
              <a:rPr lang="en-US" altLang="zh-CN" b="1" dirty="0" err="1"/>
              <a:t>CoT</a:t>
            </a:r>
            <a:endParaRPr kumimoji="1" lang="zh-CN" altLang="en-US" dirty="0"/>
          </a:p>
        </p:txBody>
      </p:sp>
      <p:sp>
        <p:nvSpPr>
          <p:cNvPr id="3" name="副标题 2">
            <a:extLst>
              <a:ext uri="{FF2B5EF4-FFF2-40B4-BE49-F238E27FC236}">
                <a16:creationId xmlns:a16="http://schemas.microsoft.com/office/drawing/2014/main" id="{083EFED9-1724-E833-B93D-B70606C2371C}"/>
              </a:ext>
            </a:extLst>
          </p:cNvPr>
          <p:cNvSpPr>
            <a:spLocks noGrp="1"/>
          </p:cNvSpPr>
          <p:nvPr>
            <p:ph type="subTitle" idx="1"/>
          </p:nvPr>
        </p:nvSpPr>
        <p:spPr/>
        <p:txBody>
          <a:bodyPr/>
          <a:lstStyle/>
          <a:p>
            <a:r>
              <a:rPr kumimoji="1" lang="zh-CN" altLang="en-US" dirty="0"/>
              <a:t>汪婧昀</a:t>
            </a:r>
            <a:endParaRPr kumimoji="1" lang="en-US" altLang="zh-CN" dirty="0"/>
          </a:p>
          <a:p>
            <a:r>
              <a:rPr kumimoji="1" lang="en-US" altLang="zh-CN" dirty="0"/>
              <a:t>8.29</a:t>
            </a:r>
            <a:endParaRPr kumimoji="1" lang="zh-CN" altLang="en-US" dirty="0"/>
          </a:p>
        </p:txBody>
      </p:sp>
    </p:spTree>
    <p:extLst>
      <p:ext uri="{BB962C8B-B14F-4D97-AF65-F5344CB8AC3E}">
        <p14:creationId xmlns:p14="http://schemas.microsoft.com/office/powerpoint/2010/main" val="1111042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6630E1A5-C89D-9229-BEF7-C39673C7A561}"/>
              </a:ext>
            </a:extLst>
          </p:cNvPr>
          <p:cNvSpPr>
            <a:spLocks noGrp="1"/>
          </p:cNvSpPr>
          <p:nvPr>
            <p:ph type="title"/>
          </p:nvPr>
        </p:nvSpPr>
        <p:spPr>
          <a:xfrm>
            <a:off x="635000" y="640823"/>
            <a:ext cx="3418659" cy="5583148"/>
          </a:xfrm>
        </p:spPr>
        <p:txBody>
          <a:bodyPr anchor="ctr">
            <a:normAutofit/>
          </a:bodyPr>
          <a:lstStyle/>
          <a:p>
            <a:r>
              <a:rPr kumimoji="1" lang="en-US" altLang="zh-CN" sz="5400" dirty="0"/>
              <a:t>Tool for CV tasks</a:t>
            </a:r>
            <a:endParaRPr kumimoji="1" lang="zh-CN" altLang="en-US" sz="5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2">
            <a:extLst>
              <a:ext uri="{FF2B5EF4-FFF2-40B4-BE49-F238E27FC236}">
                <a16:creationId xmlns:a16="http://schemas.microsoft.com/office/drawing/2014/main" id="{D8BC7FF4-A70B-3DED-AAF5-A0D64247E296}"/>
              </a:ext>
            </a:extLst>
          </p:cNvPr>
          <p:cNvGraphicFramePr>
            <a:graphicFrameLocks noGrp="1"/>
          </p:cNvGraphicFramePr>
          <p:nvPr>
            <p:ph idx="1"/>
            <p:extLst>
              <p:ext uri="{D42A27DB-BD31-4B8C-83A1-F6EECF244321}">
                <p14:modId xmlns:p14="http://schemas.microsoft.com/office/powerpoint/2010/main" val="220799248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7703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D044EA-25D8-C6D7-5C63-7B49DB6726C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7F76A61-A4B1-D2EC-96AA-2AD97B6119A6}"/>
              </a:ext>
            </a:extLst>
          </p:cNvPr>
          <p:cNvSpPr>
            <a:spLocks noGrp="1"/>
          </p:cNvSpPr>
          <p:nvPr>
            <p:ph type="title"/>
          </p:nvPr>
        </p:nvSpPr>
        <p:spPr>
          <a:xfrm>
            <a:off x="630936" y="640080"/>
            <a:ext cx="4818888" cy="1481328"/>
          </a:xfrm>
        </p:spPr>
        <p:txBody>
          <a:bodyPr anchor="b">
            <a:normAutofit/>
          </a:bodyPr>
          <a:lstStyle/>
          <a:p>
            <a:r>
              <a:rPr kumimoji="1" lang="en" altLang="zh-CN" sz="5400"/>
              <a:t>Visual Search</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204D30A6-504A-95DC-427A-E8C2D76633FA}"/>
              </a:ext>
            </a:extLst>
          </p:cNvPr>
          <p:cNvSpPr>
            <a:spLocks noGrp="1"/>
          </p:cNvSpPr>
          <p:nvPr>
            <p:ph idx="1"/>
          </p:nvPr>
        </p:nvSpPr>
        <p:spPr>
          <a:xfrm>
            <a:off x="67210" y="2660904"/>
            <a:ext cx="5987566" cy="3547872"/>
          </a:xfrm>
        </p:spPr>
        <p:txBody>
          <a:bodyPr anchor="t">
            <a:normAutofit/>
          </a:bodyPr>
          <a:lstStyle/>
          <a:p>
            <a:pPr lvl="1"/>
            <a:r>
              <a:rPr kumimoji="1" lang="en" altLang="zh-CN" sz="2200" dirty="0"/>
              <a:t>Input: an image and a simple text query (“cat”)</a:t>
            </a:r>
          </a:p>
          <a:p>
            <a:pPr lvl="1"/>
            <a:endParaRPr kumimoji="1" lang="en" altLang="zh-CN" sz="2200" dirty="0"/>
          </a:p>
          <a:p>
            <a:pPr lvl="1"/>
            <a:r>
              <a:rPr kumimoji="1" lang="en-US" altLang="zh-CN" sz="2200" dirty="0"/>
              <a:t>Thought: call Grounding-DINO / zoom in</a:t>
            </a:r>
          </a:p>
          <a:p>
            <a:pPr lvl="1"/>
            <a:endParaRPr kumimoji="1" lang="en-US" altLang="zh-CN" sz="2200" dirty="0"/>
          </a:p>
          <a:p>
            <a:pPr lvl="1"/>
            <a:r>
              <a:rPr kumimoji="1" lang="en-US" altLang="zh-CN" sz="2200" dirty="0"/>
              <a:t>Action: execute</a:t>
            </a:r>
          </a:p>
          <a:p>
            <a:pPr lvl="1"/>
            <a:endParaRPr kumimoji="1" lang="en-US" altLang="zh-CN" sz="2200" dirty="0"/>
          </a:p>
          <a:p>
            <a:pPr lvl="1"/>
            <a:r>
              <a:rPr kumimoji="1" lang="en-US" altLang="zh-CN" sz="2200" dirty="0"/>
              <a:t>Observation: return bounding box coordinates and new image</a:t>
            </a:r>
            <a:endParaRPr kumimoji="1" lang="zh-CN" altLang="en-US" sz="2200" dirty="0"/>
          </a:p>
        </p:txBody>
      </p:sp>
      <p:pic>
        <p:nvPicPr>
          <p:cNvPr id="5" name="图片 4">
            <a:extLst>
              <a:ext uri="{FF2B5EF4-FFF2-40B4-BE49-F238E27FC236}">
                <a16:creationId xmlns:a16="http://schemas.microsoft.com/office/drawing/2014/main" id="{1340D682-AAC7-F5FE-2C1F-7208E359E097}"/>
              </a:ext>
            </a:extLst>
          </p:cNvPr>
          <p:cNvPicPr>
            <a:picLocks noChangeAspect="1"/>
          </p:cNvPicPr>
          <p:nvPr/>
        </p:nvPicPr>
        <p:blipFill>
          <a:blip r:embed="rId3"/>
          <a:stretch>
            <a:fillRect/>
          </a:stretch>
        </p:blipFill>
        <p:spPr>
          <a:xfrm>
            <a:off x="6137225" y="640080"/>
            <a:ext cx="5382614" cy="5577840"/>
          </a:xfrm>
          <a:prstGeom prst="rect">
            <a:avLst/>
          </a:prstGeom>
        </p:spPr>
      </p:pic>
    </p:spTree>
    <p:extLst>
      <p:ext uri="{BB962C8B-B14F-4D97-AF65-F5344CB8AC3E}">
        <p14:creationId xmlns:p14="http://schemas.microsoft.com/office/powerpoint/2010/main" val="85859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40E476-8CB2-90D1-AF18-28984AD9545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6718060A-1F4F-3BF8-C5A3-5FF24FF6139F}"/>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kumimoji="1" lang="en-US" altLang="zh-CN" sz="6600" kern="1200">
                <a:solidFill>
                  <a:schemeClr val="tx1"/>
                </a:solidFill>
                <a:latin typeface="+mj-lt"/>
                <a:ea typeface="+mj-ea"/>
                <a:cs typeface="+mj-cs"/>
              </a:rPr>
              <a:t>Sketch for </a:t>
            </a:r>
            <a:r>
              <a:rPr lang="en-US" altLang="zh-CN" sz="6600" b="1" kern="1200">
                <a:solidFill>
                  <a:schemeClr val="tx1"/>
                </a:solidFill>
                <a:latin typeface="+mj-lt"/>
                <a:ea typeface="+mj-ea"/>
                <a:cs typeface="+mj-cs"/>
              </a:rPr>
              <a:t>CV Tasks</a:t>
            </a:r>
            <a:endParaRPr kumimoji="1" lang="en-US" altLang="zh-CN" sz="6600" kern="1200">
              <a:solidFill>
                <a:schemeClr val="tx1"/>
              </a:solidFill>
              <a:latin typeface="+mj-lt"/>
              <a:ea typeface="+mj-ea"/>
              <a:cs typeface="+mj-cs"/>
            </a:endParaRPr>
          </a:p>
        </p:txBody>
      </p:sp>
      <p:sp>
        <p:nvSpPr>
          <p:cNvPr id="3" name="内容占位符 2">
            <a:extLst>
              <a:ext uri="{FF2B5EF4-FFF2-40B4-BE49-F238E27FC236}">
                <a16:creationId xmlns:a16="http://schemas.microsoft.com/office/drawing/2014/main" id="{EAA8CBD3-36FB-249C-45A1-AABA62A41967}"/>
              </a:ext>
            </a:extLst>
          </p:cNvPr>
          <p:cNvSpPr>
            <a:spLocks noGrp="1"/>
          </p:cNvSpPr>
          <p:nvPr>
            <p:ph idx="1"/>
          </p:nvPr>
        </p:nvSpPr>
        <p:spPr>
          <a:xfrm>
            <a:off x="638881" y="1809541"/>
            <a:ext cx="10909643" cy="687406"/>
          </a:xfrm>
        </p:spPr>
        <p:txBody>
          <a:bodyPr vert="horz" lIns="91440" tIns="45720" rIns="91440" bIns="45720" rtlCol="0" anchor="ctr">
            <a:normAutofit/>
          </a:bodyPr>
          <a:lstStyle/>
          <a:p>
            <a:pPr marL="0" indent="0" algn="ctr">
              <a:buNone/>
            </a:pPr>
            <a:r>
              <a:rPr kumimoji="1" lang="en-US" altLang="zh-CN" sz="2400" kern="1200">
                <a:solidFill>
                  <a:schemeClr val="tx1"/>
                </a:solidFill>
                <a:latin typeface="+mn-lt"/>
                <a:ea typeface="+mn-ea"/>
                <a:cs typeface="+mn-cs"/>
              </a:rPr>
              <a:t>Main results</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a:extLst>
              <a:ext uri="{FF2B5EF4-FFF2-40B4-BE49-F238E27FC236}">
                <a16:creationId xmlns:a16="http://schemas.microsoft.com/office/drawing/2014/main" id="{940AC8BC-8490-67C2-6E53-21FB0381CD59}"/>
              </a:ext>
            </a:extLst>
          </p:cNvPr>
          <p:cNvPicPr>
            <a:picLocks noChangeAspect="1"/>
          </p:cNvPicPr>
          <p:nvPr/>
        </p:nvPicPr>
        <p:blipFill>
          <a:blip r:embed="rId2"/>
          <a:stretch>
            <a:fillRect/>
          </a:stretch>
        </p:blipFill>
        <p:spPr>
          <a:xfrm>
            <a:off x="2279205" y="2633472"/>
            <a:ext cx="7630541" cy="3586353"/>
          </a:xfrm>
          <a:prstGeom prst="rect">
            <a:avLst/>
          </a:prstGeom>
        </p:spPr>
      </p:pic>
    </p:spTree>
    <p:extLst>
      <p:ext uri="{BB962C8B-B14F-4D97-AF65-F5344CB8AC3E}">
        <p14:creationId xmlns:p14="http://schemas.microsoft.com/office/powerpoint/2010/main" val="60630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4F4B1-BE72-B713-C0B1-50ED1AA4AC97}"/>
            </a:ext>
          </a:extLst>
        </p:cNvPr>
        <p:cNvGrpSpPr/>
        <p:nvPr/>
      </p:nvGrpSpPr>
      <p:grpSpPr>
        <a:xfrm>
          <a:off x="0" y="0"/>
          <a:ext cx="0" cy="0"/>
          <a:chOff x="0" y="0"/>
          <a:chExt cx="0" cy="0"/>
        </a:xfrm>
      </p:grpSpPr>
      <p:sp>
        <p:nvSpPr>
          <p:cNvPr id="3" name="副标题 2">
            <a:extLst>
              <a:ext uri="{FF2B5EF4-FFF2-40B4-BE49-F238E27FC236}">
                <a16:creationId xmlns:a16="http://schemas.microsoft.com/office/drawing/2014/main" id="{191B216F-7987-F473-A238-3802004BF959}"/>
              </a:ext>
            </a:extLst>
          </p:cNvPr>
          <p:cNvSpPr>
            <a:spLocks noGrp="1"/>
          </p:cNvSpPr>
          <p:nvPr>
            <p:ph type="subTitle" idx="1"/>
          </p:nvPr>
        </p:nvSpPr>
        <p:spPr>
          <a:xfrm>
            <a:off x="1524000" y="4036752"/>
            <a:ext cx="9144000" cy="1655762"/>
          </a:xfrm>
        </p:spPr>
        <p:txBody>
          <a:bodyPr>
            <a:normAutofit/>
          </a:bodyPr>
          <a:lstStyle/>
          <a:p>
            <a:r>
              <a:rPr kumimoji="1" lang="en" altLang="zh-CN" b="1" dirty="0"/>
              <a:t>Uni-</a:t>
            </a:r>
            <a:r>
              <a:rPr kumimoji="1" lang="en" altLang="zh-CN" b="1" dirty="0" err="1"/>
              <a:t>CoT</a:t>
            </a:r>
            <a:endParaRPr kumimoji="1" lang="en" altLang="zh-CN" b="1" dirty="0"/>
          </a:p>
          <a:p>
            <a:r>
              <a:rPr kumimoji="1" lang="en" altLang="zh-CN" dirty="0"/>
              <a:t>https://</a:t>
            </a:r>
            <a:r>
              <a:rPr kumimoji="1" lang="en" altLang="zh-CN" dirty="0" err="1"/>
              <a:t>arxiv.org</a:t>
            </a:r>
            <a:r>
              <a:rPr kumimoji="1" lang="en" altLang="zh-CN" dirty="0"/>
              <a:t>/pdf/2508.05606v1</a:t>
            </a:r>
            <a:endParaRPr kumimoji="1" lang="zh-CN" altLang="en-US" dirty="0"/>
          </a:p>
        </p:txBody>
      </p:sp>
      <p:pic>
        <p:nvPicPr>
          <p:cNvPr id="2" name="图片 1">
            <a:extLst>
              <a:ext uri="{FF2B5EF4-FFF2-40B4-BE49-F238E27FC236}">
                <a16:creationId xmlns:a16="http://schemas.microsoft.com/office/drawing/2014/main" id="{B37AB268-C864-A529-1E94-057B79F8C10D}"/>
              </a:ext>
            </a:extLst>
          </p:cNvPr>
          <p:cNvPicPr>
            <a:picLocks noChangeAspect="1"/>
          </p:cNvPicPr>
          <p:nvPr/>
        </p:nvPicPr>
        <p:blipFill>
          <a:blip r:embed="rId3"/>
          <a:stretch>
            <a:fillRect/>
          </a:stretch>
        </p:blipFill>
        <p:spPr>
          <a:xfrm>
            <a:off x="2345068" y="1030734"/>
            <a:ext cx="7772400" cy="2659942"/>
          </a:xfrm>
          <a:prstGeom prst="rect">
            <a:avLst/>
          </a:prstGeom>
        </p:spPr>
      </p:pic>
    </p:spTree>
    <p:extLst>
      <p:ext uri="{BB962C8B-B14F-4D97-AF65-F5344CB8AC3E}">
        <p14:creationId xmlns:p14="http://schemas.microsoft.com/office/powerpoint/2010/main" val="371931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E592D58-3104-E2AA-8B58-F36F6B8C08B2}"/>
              </a:ext>
            </a:extLst>
          </p:cNvPr>
          <p:cNvSpPr>
            <a:spLocks noGrp="1"/>
          </p:cNvSpPr>
          <p:nvPr>
            <p:ph type="title"/>
          </p:nvPr>
        </p:nvSpPr>
        <p:spPr>
          <a:xfrm>
            <a:off x="1043631" y="809898"/>
            <a:ext cx="9942716" cy="1554480"/>
          </a:xfrm>
        </p:spPr>
        <p:txBody>
          <a:bodyPr anchor="ctr">
            <a:normAutofit/>
          </a:bodyPr>
          <a:lstStyle/>
          <a:p>
            <a:r>
              <a:rPr kumimoji="1" lang="en-US" altLang="zh-CN" sz="4800"/>
              <a:t>Motivation</a:t>
            </a:r>
            <a:endParaRPr kumimoji="1" lang="zh-CN" altLang="en-US" sz="4800"/>
          </a:p>
        </p:txBody>
      </p:sp>
      <p:sp>
        <p:nvSpPr>
          <p:cNvPr id="3" name="内容占位符 2">
            <a:extLst>
              <a:ext uri="{FF2B5EF4-FFF2-40B4-BE49-F238E27FC236}">
                <a16:creationId xmlns:a16="http://schemas.microsoft.com/office/drawing/2014/main" id="{C6F1392D-C327-EC2F-A691-D3A4BF797C37}"/>
              </a:ext>
            </a:extLst>
          </p:cNvPr>
          <p:cNvSpPr>
            <a:spLocks noGrp="1"/>
          </p:cNvSpPr>
          <p:nvPr>
            <p:ph idx="1"/>
          </p:nvPr>
        </p:nvSpPr>
        <p:spPr>
          <a:xfrm>
            <a:off x="1045028" y="3017522"/>
            <a:ext cx="9941319" cy="3124658"/>
          </a:xfrm>
        </p:spPr>
        <p:txBody>
          <a:bodyPr anchor="ctr">
            <a:normAutofit/>
          </a:bodyPr>
          <a:lstStyle/>
          <a:p>
            <a:endParaRPr kumimoji="1" lang="en-US" altLang="zh-CN" sz="2400"/>
          </a:p>
          <a:p>
            <a:r>
              <a:rPr kumimoji="1" lang="en-US" altLang="zh-CN" sz="2400"/>
              <a:t>Unified model </a:t>
            </a:r>
            <a:r>
              <a:rPr kumimoji="1" lang="zh-CN" altLang="en-US" sz="2400"/>
              <a:t>（</a:t>
            </a:r>
            <a:r>
              <a:rPr kumimoji="1" lang="en" altLang="zh-CN" sz="2400"/>
              <a:t> BAGEL </a:t>
            </a:r>
            <a:r>
              <a:rPr kumimoji="1" lang="zh-CN" altLang="en-US" sz="2400"/>
              <a:t>）</a:t>
            </a:r>
            <a:endParaRPr kumimoji="1" lang="en-US" altLang="zh-CN" sz="2400"/>
          </a:p>
          <a:p>
            <a:endParaRPr kumimoji="1" lang="en-US" altLang="zh-CN" sz="2400"/>
          </a:p>
          <a:p>
            <a:pPr lvl="1"/>
            <a:r>
              <a:rPr kumimoji="1" lang="en-US" altLang="zh-CN"/>
              <a:t>I</a:t>
            </a:r>
            <a:r>
              <a:rPr lang="en" altLang="zh-CN"/>
              <a:t>mage understanding: support reasoning grounded in visual content</a:t>
            </a:r>
          </a:p>
          <a:p>
            <a:pPr lvl="1"/>
            <a:endParaRPr kumimoji="1" lang="en" altLang="zh-CN"/>
          </a:p>
          <a:p>
            <a:pPr lvl="1"/>
            <a:r>
              <a:rPr lang="en" altLang="zh-CN"/>
              <a:t>Generation: model dynamic visual state transitions</a:t>
            </a:r>
            <a:endParaRPr kumimoji="1" lang="zh-CN" altLang="en-US"/>
          </a:p>
        </p:txBody>
      </p:sp>
      <p:cxnSp>
        <p:nvCxnSpPr>
          <p:cNvPr id="24" name="Straight Connector 2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61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AA3CEE-7FB6-B8B8-D0E6-64A0A7CDD973}"/>
            </a:ext>
          </a:extLst>
        </p:cNvPr>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D257CE6-1C37-11D8-3246-D1977C1562E9}"/>
              </a:ext>
            </a:extLst>
          </p:cNvPr>
          <p:cNvSpPr>
            <a:spLocks noGrp="1"/>
          </p:cNvSpPr>
          <p:nvPr>
            <p:ph type="title"/>
          </p:nvPr>
        </p:nvSpPr>
        <p:spPr>
          <a:xfrm>
            <a:off x="795528" y="386930"/>
            <a:ext cx="10141799" cy="1300554"/>
          </a:xfrm>
        </p:spPr>
        <p:txBody>
          <a:bodyPr anchor="b">
            <a:normAutofit/>
          </a:bodyPr>
          <a:lstStyle/>
          <a:p>
            <a:r>
              <a:rPr kumimoji="1" lang="en-US" altLang="zh-CN" sz="4800"/>
              <a:t>Base Model: BAGEL</a:t>
            </a:r>
            <a:endParaRPr kumimoji="1" lang="zh-CN" altLang="en-US" sz="4800"/>
          </a:p>
        </p:txBody>
      </p:sp>
      <p:sp>
        <p:nvSpPr>
          <p:cNvPr id="1042" name="Rectangle 1041">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g">
            <a:extLst>
              <a:ext uri="{FF2B5EF4-FFF2-40B4-BE49-F238E27FC236}">
                <a16:creationId xmlns:a16="http://schemas.microsoft.com/office/drawing/2014/main" id="{53ED063D-C3E7-2A7D-F9F1-F1A2EDC5FF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295" y="3287404"/>
            <a:ext cx="5150277" cy="2188866"/>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a:extLst>
              <a:ext uri="{FF2B5EF4-FFF2-40B4-BE49-F238E27FC236}">
                <a16:creationId xmlns:a16="http://schemas.microsoft.com/office/drawing/2014/main" id="{763BDDB9-4670-B62D-6034-46A66515A332}"/>
              </a:ext>
            </a:extLst>
          </p:cNvPr>
          <p:cNvSpPr>
            <a:spLocks noGrp="1"/>
          </p:cNvSpPr>
          <p:nvPr>
            <p:ph idx="1"/>
          </p:nvPr>
        </p:nvSpPr>
        <p:spPr>
          <a:xfrm>
            <a:off x="5993939" y="2562112"/>
            <a:ext cx="5496269" cy="3639450"/>
          </a:xfrm>
        </p:spPr>
        <p:txBody>
          <a:bodyPr anchor="ctr">
            <a:normAutofit/>
          </a:bodyPr>
          <a:lstStyle/>
          <a:p>
            <a:r>
              <a:rPr kumimoji="1" lang="en-US" altLang="zh-CN" sz="2000" dirty="0"/>
              <a:t>Architecture</a:t>
            </a:r>
          </a:p>
          <a:p>
            <a:pPr lvl="1"/>
            <a:endParaRPr kumimoji="1" lang="en-US" altLang="zh-CN" sz="2000" dirty="0"/>
          </a:p>
          <a:p>
            <a:pPr lvl="1"/>
            <a:r>
              <a:rPr kumimoji="1" lang="en-US" altLang="zh-CN" sz="2000" dirty="0" err="1"/>
              <a:t>ViT</a:t>
            </a:r>
            <a:r>
              <a:rPr kumimoji="1" lang="zh-CN" altLang="en-US" sz="2000" dirty="0"/>
              <a:t>（</a:t>
            </a:r>
            <a:r>
              <a:rPr kumimoji="1" lang="en" altLang="zh-CN" sz="2000" dirty="0"/>
              <a:t> SigLIP2 </a:t>
            </a:r>
            <a:r>
              <a:rPr kumimoji="1" lang="zh-CN" altLang="en-US" sz="2000" dirty="0"/>
              <a:t>）</a:t>
            </a:r>
            <a:r>
              <a:rPr kumimoji="1" lang="en-US" altLang="zh-CN" sz="2000" dirty="0"/>
              <a:t>:</a:t>
            </a:r>
            <a:r>
              <a:rPr kumimoji="1" lang="en" altLang="zh-CN" sz="2000" dirty="0"/>
              <a:t> semantic-level</a:t>
            </a:r>
            <a:r>
              <a:rPr kumimoji="1" lang="zh-CN" altLang="en-US" sz="2000" dirty="0"/>
              <a:t> </a:t>
            </a:r>
            <a:r>
              <a:rPr kumimoji="1" lang="en" altLang="zh-CN" sz="2000" dirty="0"/>
              <a:t>understanding</a:t>
            </a:r>
            <a:endParaRPr kumimoji="1" lang="en-US" altLang="zh-CN" sz="2000" dirty="0"/>
          </a:p>
          <a:p>
            <a:pPr lvl="1"/>
            <a:endParaRPr kumimoji="1" lang="en-US" altLang="zh-CN" sz="2000" dirty="0"/>
          </a:p>
          <a:p>
            <a:pPr lvl="1"/>
            <a:r>
              <a:rPr kumimoji="1" lang="en-US" altLang="zh-CN" sz="2000" dirty="0"/>
              <a:t>VAE</a:t>
            </a:r>
            <a:r>
              <a:rPr kumimoji="1" lang="zh-CN" altLang="en-US" sz="2000" dirty="0"/>
              <a:t>（</a:t>
            </a:r>
            <a:r>
              <a:rPr kumimoji="1" lang="en" altLang="zh-CN" sz="2000" dirty="0"/>
              <a:t> FLUX </a:t>
            </a:r>
            <a:r>
              <a:rPr kumimoji="1" lang="zh-CN" altLang="en-US" sz="2000" dirty="0"/>
              <a:t>）：</a:t>
            </a:r>
            <a:r>
              <a:rPr kumimoji="1" lang="en" altLang="zh-CN" sz="2000" dirty="0"/>
              <a:t> pixel-level generation</a:t>
            </a:r>
            <a:endParaRPr kumimoji="1" lang="zh-CN" altLang="en-US" sz="2000" dirty="0"/>
          </a:p>
        </p:txBody>
      </p:sp>
      <p:sp>
        <p:nvSpPr>
          <p:cNvPr id="1046" name="Rectangle 104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74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64EEB3-880D-BE82-8012-68E39ACB378A}"/>
            </a:ext>
          </a:extLst>
        </p:cNvPr>
        <p:cNvGrpSpPr/>
        <p:nvPr/>
      </p:nvGrpSpPr>
      <p:grpSpPr>
        <a:xfrm>
          <a:off x="0" y="0"/>
          <a:ext cx="0" cy="0"/>
          <a:chOff x="0" y="0"/>
          <a:chExt cx="0" cy="0"/>
        </a:xfrm>
      </p:grpSpPr>
      <p:sp useBgFill="1">
        <p:nvSpPr>
          <p:cNvPr id="32" name="Rectangle 16">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8">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4" name="Rectangle 19">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0">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E943F436-A464-9830-639C-29739FCC88B1}"/>
              </a:ext>
            </a:extLst>
          </p:cNvPr>
          <p:cNvSpPr>
            <a:spLocks noGrp="1"/>
          </p:cNvSpPr>
          <p:nvPr>
            <p:ph type="title"/>
          </p:nvPr>
        </p:nvSpPr>
        <p:spPr>
          <a:xfrm>
            <a:off x="1057025" y="922644"/>
            <a:ext cx="5040285" cy="1169585"/>
          </a:xfrm>
        </p:spPr>
        <p:txBody>
          <a:bodyPr anchor="b">
            <a:normAutofit/>
          </a:bodyPr>
          <a:lstStyle/>
          <a:p>
            <a:r>
              <a:rPr kumimoji="1" lang="en-US" altLang="zh-CN" sz="4000" dirty="0"/>
              <a:t>Base Model: BAGEL</a:t>
            </a:r>
            <a:endParaRPr kumimoji="1" lang="zh-CN" altLang="en-US" sz="4000" dirty="0"/>
          </a:p>
        </p:txBody>
      </p:sp>
      <p:sp>
        <p:nvSpPr>
          <p:cNvPr id="25" name="Rectangle 2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CAEE3E00-531C-C097-7E68-22B56B4698AF}"/>
              </a:ext>
            </a:extLst>
          </p:cNvPr>
          <p:cNvSpPr>
            <a:spLocks noGrp="1"/>
          </p:cNvSpPr>
          <p:nvPr>
            <p:ph idx="1"/>
          </p:nvPr>
        </p:nvSpPr>
        <p:spPr>
          <a:xfrm>
            <a:off x="1055715" y="2508105"/>
            <a:ext cx="5040285" cy="3632493"/>
          </a:xfrm>
        </p:spPr>
        <p:txBody>
          <a:bodyPr anchor="ctr">
            <a:normAutofit/>
          </a:bodyPr>
          <a:lstStyle/>
          <a:p>
            <a:r>
              <a:rPr kumimoji="1" lang="en-US" altLang="zh-CN" sz="2000"/>
              <a:t>Training Objectives</a:t>
            </a:r>
          </a:p>
          <a:p>
            <a:endParaRPr kumimoji="1" lang="en-US" altLang="zh-CN" sz="2000"/>
          </a:p>
          <a:p>
            <a:pPr lvl="1"/>
            <a:r>
              <a:rPr kumimoji="1" lang="en-US" altLang="zh-CN" sz="2000"/>
              <a:t>Cross-Entropy</a:t>
            </a:r>
            <a:r>
              <a:rPr kumimoji="1" lang="zh-CN" altLang="en-US" sz="2000"/>
              <a:t> </a:t>
            </a:r>
            <a:r>
              <a:rPr kumimoji="1" lang="en-US" altLang="zh-CN" sz="2000"/>
              <a:t>Loss</a:t>
            </a:r>
            <a:r>
              <a:rPr kumimoji="1" lang="zh-CN" altLang="en-US" sz="2000"/>
              <a:t>：</a:t>
            </a:r>
            <a:r>
              <a:rPr kumimoji="1" lang="en" altLang="zh-CN" sz="2000"/>
              <a:t>autoregressive token prediction</a:t>
            </a:r>
            <a:r>
              <a:rPr kumimoji="1" lang="zh-CN" altLang="en-US" sz="2000"/>
              <a:t> </a:t>
            </a:r>
            <a:r>
              <a:rPr kumimoji="1" lang="en" altLang="zh-CN" sz="2000"/>
              <a:t>over text tokens</a:t>
            </a:r>
            <a:endParaRPr kumimoji="1" lang="en-US" altLang="zh-CN" sz="2000"/>
          </a:p>
          <a:p>
            <a:pPr lvl="1"/>
            <a:endParaRPr kumimoji="1" lang="en-US" altLang="zh-CN" sz="2000"/>
          </a:p>
          <a:p>
            <a:pPr lvl="1"/>
            <a:r>
              <a:rPr kumimoji="1" lang="en-US" altLang="zh-CN" sz="2000"/>
              <a:t>MSE</a:t>
            </a:r>
            <a:r>
              <a:rPr kumimoji="1" lang="zh-CN" altLang="en-US" sz="2000"/>
              <a:t> </a:t>
            </a:r>
            <a:r>
              <a:rPr kumimoji="1" lang="en-US" altLang="zh-CN" sz="2000"/>
              <a:t>Loss</a:t>
            </a:r>
            <a:r>
              <a:rPr kumimoji="1" lang="zh-CN" altLang="en-US" sz="2000"/>
              <a:t>：</a:t>
            </a:r>
            <a:r>
              <a:rPr kumimoji="1" lang="en" altLang="zh-CN" sz="2000"/>
              <a:t>denoising-based generation</a:t>
            </a:r>
            <a:endParaRPr kumimoji="1" lang="zh-CN" altLang="en-US" sz="2000"/>
          </a:p>
        </p:txBody>
      </p:sp>
      <p:pic>
        <p:nvPicPr>
          <p:cNvPr id="4" name="图片 3" descr="文本&#10;&#10;AI 生成的内容可能不正确。">
            <a:extLst>
              <a:ext uri="{FF2B5EF4-FFF2-40B4-BE49-F238E27FC236}">
                <a16:creationId xmlns:a16="http://schemas.microsoft.com/office/drawing/2014/main" id="{37599D3B-74B2-4EDB-35F2-C507222446F2}"/>
              </a:ext>
            </a:extLst>
          </p:cNvPr>
          <p:cNvPicPr>
            <a:picLocks noChangeAspect="1"/>
          </p:cNvPicPr>
          <p:nvPr/>
        </p:nvPicPr>
        <p:blipFill>
          <a:blip r:embed="rId3"/>
          <a:stretch>
            <a:fillRect/>
          </a:stretch>
        </p:blipFill>
        <p:spPr>
          <a:xfrm>
            <a:off x="6946667" y="3265061"/>
            <a:ext cx="4389120" cy="1560576"/>
          </a:xfrm>
          <a:prstGeom prst="rect">
            <a:avLst/>
          </a:prstGeom>
        </p:spPr>
      </p:pic>
      <p:pic>
        <p:nvPicPr>
          <p:cNvPr id="5" name="图片 4" descr="文本&#10;&#10;AI 生成的内容可能不正确。">
            <a:extLst>
              <a:ext uri="{FF2B5EF4-FFF2-40B4-BE49-F238E27FC236}">
                <a16:creationId xmlns:a16="http://schemas.microsoft.com/office/drawing/2014/main" id="{447B94C8-4B46-B6BD-14FC-08316281DAD3}"/>
              </a:ext>
            </a:extLst>
          </p:cNvPr>
          <p:cNvPicPr>
            <a:picLocks noChangeAspect="1"/>
          </p:cNvPicPr>
          <p:nvPr/>
        </p:nvPicPr>
        <p:blipFill>
          <a:blip r:embed="rId4"/>
          <a:stretch>
            <a:fillRect/>
          </a:stretch>
        </p:blipFill>
        <p:spPr>
          <a:xfrm>
            <a:off x="6946667" y="4825637"/>
            <a:ext cx="4389120" cy="677618"/>
          </a:xfrm>
          <a:prstGeom prst="rect">
            <a:avLst/>
          </a:prstGeom>
        </p:spPr>
      </p:pic>
    </p:spTree>
    <p:extLst>
      <p:ext uri="{BB962C8B-B14F-4D97-AF65-F5344CB8AC3E}">
        <p14:creationId xmlns:p14="http://schemas.microsoft.com/office/powerpoint/2010/main" val="230006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9ECA1F-A112-AE28-63BF-EA8750197E6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FE1F8997-8B90-993E-791F-6BB861E396AE}"/>
              </a:ext>
            </a:extLst>
          </p:cNvPr>
          <p:cNvSpPr>
            <a:spLocks noGrp="1"/>
          </p:cNvSpPr>
          <p:nvPr>
            <p:ph type="title"/>
          </p:nvPr>
        </p:nvSpPr>
        <p:spPr>
          <a:xfrm>
            <a:off x="1043631" y="809898"/>
            <a:ext cx="9942716" cy="1554480"/>
          </a:xfrm>
        </p:spPr>
        <p:txBody>
          <a:bodyPr anchor="ctr">
            <a:normAutofit/>
          </a:bodyPr>
          <a:lstStyle/>
          <a:p>
            <a:r>
              <a:rPr kumimoji="1" lang="en-US" altLang="zh-CN" sz="4800"/>
              <a:t>Base Model: BAGEL</a:t>
            </a:r>
            <a:endParaRPr kumimoji="1" lang="zh-CN" altLang="en-US" sz="4800"/>
          </a:p>
        </p:txBody>
      </p:sp>
      <p:sp>
        <p:nvSpPr>
          <p:cNvPr id="3" name="内容占位符 2">
            <a:extLst>
              <a:ext uri="{FF2B5EF4-FFF2-40B4-BE49-F238E27FC236}">
                <a16:creationId xmlns:a16="http://schemas.microsoft.com/office/drawing/2014/main" id="{7E84D66A-17E7-7D2E-B249-E8080BF183DE}"/>
              </a:ext>
            </a:extLst>
          </p:cNvPr>
          <p:cNvSpPr>
            <a:spLocks noGrp="1"/>
          </p:cNvSpPr>
          <p:nvPr>
            <p:ph idx="1"/>
          </p:nvPr>
        </p:nvSpPr>
        <p:spPr>
          <a:xfrm>
            <a:off x="1045028" y="3017522"/>
            <a:ext cx="9941319" cy="3124658"/>
          </a:xfrm>
        </p:spPr>
        <p:txBody>
          <a:bodyPr anchor="ctr">
            <a:normAutofit/>
          </a:bodyPr>
          <a:lstStyle/>
          <a:p>
            <a:r>
              <a:rPr kumimoji="1" lang="en-US" altLang="zh-CN" sz="2400"/>
              <a:t>Inference</a:t>
            </a:r>
          </a:p>
          <a:p>
            <a:pPr lvl="1"/>
            <a:endParaRPr kumimoji="1" lang="en-US" altLang="zh-CN"/>
          </a:p>
          <a:p>
            <a:pPr lvl="1"/>
            <a:r>
              <a:rPr kumimoji="1" lang="en-US" altLang="zh-CN"/>
              <a:t>Understanding tasks: standard next-token prediction</a:t>
            </a:r>
          </a:p>
          <a:p>
            <a:pPr lvl="1"/>
            <a:endParaRPr kumimoji="1" lang="en-US" altLang="zh-CN"/>
          </a:p>
          <a:p>
            <a:pPr lvl="1"/>
            <a:r>
              <a:rPr kumimoji="1" lang="en-US" altLang="zh-CN"/>
              <a:t>Generation tasks: Rectified Flow</a:t>
            </a:r>
            <a:endParaRPr kumimoji="1" lang="zh-CN" altLang="en-US"/>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40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92C44F-5CD3-74CC-3D9A-9C08ADA9FC9F}"/>
            </a:ext>
          </a:extLst>
        </p:cNvPr>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45BE9140-F0F5-0E54-7004-A8A68C735DD3}"/>
              </a:ext>
            </a:extLst>
          </p:cNvPr>
          <p:cNvSpPr>
            <a:spLocks noGrp="1"/>
          </p:cNvSpPr>
          <p:nvPr>
            <p:ph type="title"/>
          </p:nvPr>
        </p:nvSpPr>
        <p:spPr>
          <a:xfrm>
            <a:off x="1285240" y="1050595"/>
            <a:ext cx="8074815" cy="1618489"/>
          </a:xfrm>
        </p:spPr>
        <p:txBody>
          <a:bodyPr anchor="ctr">
            <a:normAutofit/>
          </a:bodyPr>
          <a:lstStyle/>
          <a:p>
            <a:r>
              <a:rPr kumimoji="1" lang="en-US" altLang="zh-CN" sz="5000"/>
              <a:t>High Complexity for BAGEL</a:t>
            </a:r>
            <a:endParaRPr kumimoji="1" lang="zh-CN" altLang="en-US" sz="5000"/>
          </a:p>
        </p:txBody>
      </p:sp>
      <p:sp>
        <p:nvSpPr>
          <p:cNvPr id="3" name="内容占位符 2">
            <a:extLst>
              <a:ext uri="{FF2B5EF4-FFF2-40B4-BE49-F238E27FC236}">
                <a16:creationId xmlns:a16="http://schemas.microsoft.com/office/drawing/2014/main" id="{E76150B5-F676-D18A-A93E-CC204FF3C523}"/>
              </a:ext>
            </a:extLst>
          </p:cNvPr>
          <p:cNvSpPr>
            <a:spLocks noGrp="1"/>
          </p:cNvSpPr>
          <p:nvPr>
            <p:ph idx="1"/>
          </p:nvPr>
        </p:nvSpPr>
        <p:spPr>
          <a:xfrm>
            <a:off x="1285240" y="2969469"/>
            <a:ext cx="8074815" cy="2800395"/>
          </a:xfrm>
        </p:spPr>
        <p:txBody>
          <a:bodyPr anchor="t">
            <a:normAutofit/>
          </a:bodyPr>
          <a:lstStyle/>
          <a:p>
            <a:r>
              <a:rPr kumimoji="1" lang="en-US" altLang="zh-CN" sz="2200" dirty="0"/>
              <a:t>Traditional Text </a:t>
            </a:r>
            <a:r>
              <a:rPr kumimoji="1" lang="en-US" altLang="zh-CN" sz="2200" dirty="0" err="1"/>
              <a:t>CoT</a:t>
            </a:r>
            <a:r>
              <a:rPr kumimoji="1" lang="en-US" altLang="zh-CN" sz="2200" dirty="0"/>
              <a:t>: 512–1,024 tokens</a:t>
            </a:r>
          </a:p>
          <a:p>
            <a:endParaRPr kumimoji="1" lang="en-US" altLang="zh-CN" sz="2200" dirty="0"/>
          </a:p>
          <a:p>
            <a:r>
              <a:rPr kumimoji="1" lang="en-US" altLang="zh-CN" sz="2200" dirty="0"/>
              <a:t>Generate an image via VAE incurs approximately 4,096 tokens</a:t>
            </a:r>
          </a:p>
          <a:p>
            <a:endParaRPr kumimoji="1" lang="en-US" altLang="zh-CN" sz="2200" dirty="0"/>
          </a:p>
          <a:p>
            <a:r>
              <a:rPr kumimoji="1" lang="en-US" altLang="zh-CN" sz="2200" dirty="0"/>
              <a:t>Encode an image via </a:t>
            </a:r>
            <a:r>
              <a:rPr kumimoji="1" lang="en-US" altLang="zh-CN" sz="2200" dirty="0" err="1"/>
              <a:t>ViT</a:t>
            </a:r>
            <a:r>
              <a:rPr kumimoji="1" lang="en-US" altLang="zh-CN" sz="2200"/>
              <a:t> for understanding introduces an additional 4,900 tokens</a:t>
            </a:r>
          </a:p>
          <a:p>
            <a:endParaRPr kumimoji="1" lang="en-US" altLang="zh-CN" sz="2200" dirty="0"/>
          </a:p>
          <a:p>
            <a:endParaRPr kumimoji="1" lang="zh-CN" altLang="en-US" sz="2200" dirty="0"/>
          </a:p>
        </p:txBody>
      </p:sp>
    </p:spTree>
    <p:extLst>
      <p:ext uri="{BB962C8B-B14F-4D97-AF65-F5344CB8AC3E}">
        <p14:creationId xmlns:p14="http://schemas.microsoft.com/office/powerpoint/2010/main" val="2153570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标题 1">
            <a:extLst>
              <a:ext uri="{FF2B5EF4-FFF2-40B4-BE49-F238E27FC236}">
                <a16:creationId xmlns:a16="http://schemas.microsoft.com/office/drawing/2014/main" id="{8B637504-F8FF-A9DC-B27C-EC52694A49B1}"/>
              </a:ext>
            </a:extLst>
          </p:cNvPr>
          <p:cNvSpPr>
            <a:spLocks noGrp="1"/>
          </p:cNvSpPr>
          <p:nvPr>
            <p:ph type="title"/>
          </p:nvPr>
        </p:nvSpPr>
        <p:spPr>
          <a:xfrm>
            <a:off x="838201" y="3998018"/>
            <a:ext cx="3981854" cy="2216513"/>
          </a:xfrm>
        </p:spPr>
        <p:txBody>
          <a:bodyPr>
            <a:normAutofit/>
          </a:bodyPr>
          <a:lstStyle/>
          <a:p>
            <a:r>
              <a:rPr kumimoji="1" lang="en-US" altLang="zh-CN" dirty="0"/>
              <a:t>Method</a:t>
            </a:r>
            <a:r>
              <a:rPr kumimoji="1" lang="zh-CN" altLang="en-US" dirty="0"/>
              <a:t> </a:t>
            </a:r>
            <a:r>
              <a:rPr kumimoji="1" lang="en-US" altLang="zh-CN" dirty="0"/>
              <a:t>Overview</a:t>
            </a:r>
            <a:endParaRPr kumimoji="1" lang="zh-CN" altLang="en-US" dirty="0"/>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图片 3">
            <a:extLst>
              <a:ext uri="{FF2B5EF4-FFF2-40B4-BE49-F238E27FC236}">
                <a16:creationId xmlns:a16="http://schemas.microsoft.com/office/drawing/2014/main" id="{7AC41FEA-5E41-D43C-943B-932DCBCCA728}"/>
              </a:ext>
            </a:extLst>
          </p:cNvPr>
          <p:cNvPicPr>
            <a:picLocks noChangeAspect="1"/>
          </p:cNvPicPr>
          <p:nvPr/>
        </p:nvPicPr>
        <p:blipFill>
          <a:blip r:embed="rId3"/>
          <a:stretch>
            <a:fillRect/>
          </a:stretch>
        </p:blipFill>
        <p:spPr>
          <a:xfrm>
            <a:off x="659914" y="715498"/>
            <a:ext cx="10872172" cy="2935484"/>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内容占位符 2">
            <a:extLst>
              <a:ext uri="{FF2B5EF4-FFF2-40B4-BE49-F238E27FC236}">
                <a16:creationId xmlns:a16="http://schemas.microsoft.com/office/drawing/2014/main" id="{1B6FD6CF-84C8-EF55-1EB2-2A639588AE50}"/>
              </a:ext>
            </a:extLst>
          </p:cNvPr>
          <p:cNvSpPr>
            <a:spLocks noGrp="1"/>
          </p:cNvSpPr>
          <p:nvPr>
            <p:ph idx="1"/>
          </p:nvPr>
        </p:nvSpPr>
        <p:spPr>
          <a:xfrm>
            <a:off x="4970835" y="3998019"/>
            <a:ext cx="6382966" cy="2216512"/>
          </a:xfrm>
        </p:spPr>
        <p:txBody>
          <a:bodyPr>
            <a:normAutofit/>
          </a:bodyPr>
          <a:lstStyle/>
          <a:p>
            <a:r>
              <a:rPr kumimoji="1" lang="en" altLang="zh-CN" dirty="0"/>
              <a:t>Macro-Level </a:t>
            </a:r>
            <a:r>
              <a:rPr kumimoji="1" lang="en" altLang="zh-CN" dirty="0" err="1"/>
              <a:t>CoT</a:t>
            </a:r>
            <a:endParaRPr kumimoji="1" lang="en" altLang="zh-CN" dirty="0"/>
          </a:p>
          <a:p>
            <a:endParaRPr kumimoji="1" lang="en" altLang="zh-CN" dirty="0"/>
          </a:p>
          <a:p>
            <a:r>
              <a:rPr kumimoji="1" lang="en" altLang="zh-CN" dirty="0"/>
              <a:t>Micro-Level </a:t>
            </a:r>
            <a:r>
              <a:rPr kumimoji="1" lang="en" altLang="zh-CN" dirty="0" err="1"/>
              <a:t>CoT</a:t>
            </a:r>
            <a:endParaRPr kumimoji="1" lang="en" altLang="zh-CN" dirty="0"/>
          </a:p>
          <a:p>
            <a:endParaRPr kumimoji="1" lang="en" altLang="zh-CN" dirty="0"/>
          </a:p>
          <a:p>
            <a:endParaRPr kumimoji="1" lang="zh-CN" altLang="en-US" dirty="0"/>
          </a:p>
        </p:txBody>
      </p:sp>
    </p:spTree>
    <p:extLst>
      <p:ext uri="{BB962C8B-B14F-4D97-AF65-F5344CB8AC3E}">
        <p14:creationId xmlns:p14="http://schemas.microsoft.com/office/powerpoint/2010/main" val="2070797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CDF3B4-0993-5CA2-3F7F-2758B846ACD6}"/>
              </a:ext>
            </a:extLst>
          </p:cNvPr>
          <p:cNvSpPr>
            <a:spLocks noGrp="1"/>
          </p:cNvSpPr>
          <p:nvPr>
            <p:ph type="title"/>
          </p:nvPr>
        </p:nvSpPr>
        <p:spPr/>
        <p:txBody>
          <a:bodyPr/>
          <a:lstStyle/>
          <a:p>
            <a:r>
              <a:rPr kumimoji="1" lang="en-US" altLang="zh-CN" dirty="0"/>
              <a:t>Background</a:t>
            </a:r>
            <a:endParaRPr kumimoji="1" lang="zh-CN" altLang="en-US" dirty="0"/>
          </a:p>
        </p:txBody>
      </p:sp>
      <p:sp>
        <p:nvSpPr>
          <p:cNvPr id="3" name="内容占位符 2">
            <a:extLst>
              <a:ext uri="{FF2B5EF4-FFF2-40B4-BE49-F238E27FC236}">
                <a16:creationId xmlns:a16="http://schemas.microsoft.com/office/drawing/2014/main" id="{11EF478A-EEE9-6BC4-3AC1-8B1B98FD179F}"/>
              </a:ext>
            </a:extLst>
          </p:cNvPr>
          <p:cNvSpPr>
            <a:spLocks noGrp="1"/>
          </p:cNvSpPr>
          <p:nvPr>
            <p:ph idx="1"/>
          </p:nvPr>
        </p:nvSpPr>
        <p:spPr/>
        <p:txBody>
          <a:bodyPr/>
          <a:lstStyle/>
          <a:p>
            <a:endParaRPr kumimoji="1" lang="en-US" altLang="zh-CN" dirty="0"/>
          </a:p>
          <a:p>
            <a:r>
              <a:rPr kumimoji="1" lang="en-US" altLang="zh-CN" dirty="0"/>
              <a:t>MLLM: vision encoder (400M </a:t>
            </a:r>
            <a:r>
              <a:rPr kumimoji="1" lang="en-US" altLang="zh-CN" dirty="0" err="1"/>
              <a:t>ViT</a:t>
            </a:r>
            <a:r>
              <a:rPr kumimoji="1" lang="en-US" altLang="zh-CN" dirty="0"/>
              <a:t>-L) + LLM (3B / 7B / … …)</a:t>
            </a:r>
          </a:p>
          <a:p>
            <a:endParaRPr kumimoji="1" lang="en-US" altLang="zh-CN" dirty="0"/>
          </a:p>
          <a:p>
            <a:r>
              <a:rPr kumimoji="1" lang="en-US" altLang="zh-CN" dirty="0"/>
              <a:t>Agent</a:t>
            </a:r>
            <a:r>
              <a:rPr kumimoji="1" lang="zh-CN" altLang="en-US" dirty="0"/>
              <a:t> </a:t>
            </a:r>
            <a:r>
              <a:rPr kumimoji="1" lang="en-US" altLang="zh-CN" dirty="0"/>
              <a:t>(tool-use): Search, Plan, Computation ……</a:t>
            </a:r>
          </a:p>
          <a:p>
            <a:endParaRPr kumimoji="1" lang="en-US" altLang="zh-CN" dirty="0"/>
          </a:p>
          <a:p>
            <a:r>
              <a:rPr kumimoji="1" lang="en-US" altLang="zh-CN" dirty="0" err="1"/>
              <a:t>CoT</a:t>
            </a:r>
            <a:endParaRPr kumimoji="1" lang="en-US" altLang="zh-CN" dirty="0"/>
          </a:p>
          <a:p>
            <a:endParaRPr kumimoji="1" lang="zh-CN" altLang="en-US" dirty="0"/>
          </a:p>
        </p:txBody>
      </p:sp>
    </p:spTree>
    <p:extLst>
      <p:ext uri="{BB962C8B-B14F-4D97-AF65-F5344CB8AC3E}">
        <p14:creationId xmlns:p14="http://schemas.microsoft.com/office/powerpoint/2010/main" val="2406001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F6E3DD7A-DC74-6DCF-4081-81E152DB405A}"/>
              </a:ext>
            </a:extLst>
          </p:cNvPr>
          <p:cNvSpPr>
            <a:spLocks noGrp="1"/>
          </p:cNvSpPr>
          <p:nvPr>
            <p:ph type="title"/>
          </p:nvPr>
        </p:nvSpPr>
        <p:spPr>
          <a:xfrm>
            <a:off x="838200" y="3905833"/>
            <a:ext cx="4681654" cy="2398713"/>
          </a:xfrm>
        </p:spPr>
        <p:txBody>
          <a:bodyPr>
            <a:normAutofit/>
          </a:bodyPr>
          <a:lstStyle/>
          <a:p>
            <a:r>
              <a:rPr kumimoji="1" lang="en" altLang="zh-CN" dirty="0"/>
              <a:t>Macro-Level </a:t>
            </a:r>
            <a:r>
              <a:rPr kumimoji="1" lang="en" altLang="zh-CN" dirty="0" err="1"/>
              <a:t>CoT</a:t>
            </a:r>
            <a:r>
              <a:rPr kumimoji="1" lang="en" altLang="zh-CN" dirty="0"/>
              <a:t>: Planning Strategies</a:t>
            </a:r>
          </a:p>
        </p:txBody>
      </p:sp>
      <p:pic>
        <p:nvPicPr>
          <p:cNvPr id="4" name="图片 3" descr="图示&#10;&#10;AI 生成的内容可能不正确。">
            <a:extLst>
              <a:ext uri="{FF2B5EF4-FFF2-40B4-BE49-F238E27FC236}">
                <a16:creationId xmlns:a16="http://schemas.microsoft.com/office/drawing/2014/main" id="{D1F80E41-28C9-11BD-D5D7-C83497CB2967}"/>
              </a:ext>
            </a:extLst>
          </p:cNvPr>
          <p:cNvPicPr>
            <a:picLocks noChangeAspect="1"/>
          </p:cNvPicPr>
          <p:nvPr/>
        </p:nvPicPr>
        <p:blipFill>
          <a:blip r:embed="rId3"/>
          <a:stretch>
            <a:fillRect/>
          </a:stretch>
        </p:blipFill>
        <p:spPr>
          <a:xfrm>
            <a:off x="1158955" y="701815"/>
            <a:ext cx="9875259" cy="2172557"/>
          </a:xfrm>
          <a:prstGeom prst="rect">
            <a:avLst/>
          </a:prstGeom>
        </p:spPr>
      </p:pic>
      <p:sp>
        <p:nvSpPr>
          <p:cNvPr id="3" name="内容占位符 2">
            <a:extLst>
              <a:ext uri="{FF2B5EF4-FFF2-40B4-BE49-F238E27FC236}">
                <a16:creationId xmlns:a16="http://schemas.microsoft.com/office/drawing/2014/main" id="{934AEBAC-B828-8CF3-948F-D8227E52474D}"/>
              </a:ext>
            </a:extLst>
          </p:cNvPr>
          <p:cNvSpPr>
            <a:spLocks noGrp="1"/>
          </p:cNvSpPr>
          <p:nvPr>
            <p:ph idx="1"/>
          </p:nvPr>
        </p:nvSpPr>
        <p:spPr>
          <a:xfrm>
            <a:off x="5630779" y="3884452"/>
            <a:ext cx="5723021" cy="2398713"/>
          </a:xfrm>
        </p:spPr>
        <p:txBody>
          <a:bodyPr anchor="ctr">
            <a:normAutofit/>
          </a:bodyPr>
          <a:lstStyle/>
          <a:p>
            <a:r>
              <a:rPr kumimoji="1" lang="en-US" altLang="zh-CN" sz="2000" dirty="0"/>
              <a:t>High-level task planning</a:t>
            </a:r>
          </a:p>
          <a:p>
            <a:pPr lvl="1"/>
            <a:r>
              <a:rPr kumimoji="1" lang="en-US" altLang="zh-CN" sz="2000" dirty="0"/>
              <a:t>Sequential Decomposition</a:t>
            </a:r>
          </a:p>
          <a:p>
            <a:pPr lvl="1"/>
            <a:r>
              <a:rPr kumimoji="1" lang="en-US" altLang="zh-CN" sz="2000" dirty="0"/>
              <a:t>Parallel Decomposition </a:t>
            </a:r>
          </a:p>
          <a:p>
            <a:pPr lvl="1"/>
            <a:r>
              <a:rPr kumimoji="1" lang="en-US" altLang="zh-CN" sz="2000" dirty="0"/>
              <a:t>Implicit Planning via Progressive Refinement</a:t>
            </a:r>
          </a:p>
          <a:p>
            <a:endParaRPr kumimoji="1" lang="en-US" altLang="zh-CN" sz="2000" dirty="0"/>
          </a:p>
          <a:p>
            <a:r>
              <a:rPr kumimoji="1" lang="en" altLang="zh-CN" sz="2000" dirty="0"/>
              <a:t>Summarize for coherent final answer</a:t>
            </a:r>
            <a:endParaRPr kumimoji="1" lang="zh-CN" altLang="en-US" sz="2000" dirty="0"/>
          </a:p>
        </p:txBody>
      </p:sp>
      <p:pic>
        <p:nvPicPr>
          <p:cNvPr id="5" name="图片 4">
            <a:extLst>
              <a:ext uri="{FF2B5EF4-FFF2-40B4-BE49-F238E27FC236}">
                <a16:creationId xmlns:a16="http://schemas.microsoft.com/office/drawing/2014/main" id="{E9B45B04-0760-3CC2-6EC6-B6D847CC46BF}"/>
              </a:ext>
            </a:extLst>
          </p:cNvPr>
          <p:cNvPicPr>
            <a:picLocks noChangeAspect="1"/>
          </p:cNvPicPr>
          <p:nvPr/>
        </p:nvPicPr>
        <p:blipFill>
          <a:blip r:embed="rId4"/>
          <a:stretch>
            <a:fillRect/>
          </a:stretch>
        </p:blipFill>
        <p:spPr>
          <a:xfrm>
            <a:off x="1942170" y="3013394"/>
            <a:ext cx="7772400" cy="384772"/>
          </a:xfrm>
          <a:prstGeom prst="rect">
            <a:avLst/>
          </a:prstGeom>
        </p:spPr>
      </p:pic>
    </p:spTree>
    <p:extLst>
      <p:ext uri="{BB962C8B-B14F-4D97-AF65-F5344CB8AC3E}">
        <p14:creationId xmlns:p14="http://schemas.microsoft.com/office/powerpoint/2010/main" val="142618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9C2F1A-8401-1590-208A-F42326F178B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C99B14FF-ED08-F9B5-BF26-617D8EB34789}"/>
              </a:ext>
            </a:extLst>
          </p:cNvPr>
          <p:cNvSpPr>
            <a:spLocks noGrp="1"/>
          </p:cNvSpPr>
          <p:nvPr>
            <p:ph type="title"/>
          </p:nvPr>
        </p:nvSpPr>
        <p:spPr>
          <a:xfrm>
            <a:off x="1099425" y="1238081"/>
            <a:ext cx="4709345" cy="962953"/>
          </a:xfrm>
        </p:spPr>
        <p:txBody>
          <a:bodyPr anchor="b">
            <a:normAutofit fontScale="90000"/>
          </a:bodyPr>
          <a:lstStyle/>
          <a:p>
            <a:r>
              <a:rPr kumimoji="1" lang="en" altLang="zh-CN" sz="3800" dirty="0"/>
              <a:t>Macro Masking strategy </a:t>
            </a:r>
            <a:endParaRPr kumimoji="1" lang="zh-CN" altLang="en-US" sz="3800" dirty="0"/>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0860DF58-BD14-9399-6107-EDE102B9BB5A}"/>
              </a:ext>
            </a:extLst>
          </p:cNvPr>
          <p:cNvSpPr>
            <a:spLocks noGrp="1"/>
          </p:cNvSpPr>
          <p:nvPr>
            <p:ph idx="1"/>
          </p:nvPr>
        </p:nvSpPr>
        <p:spPr>
          <a:xfrm>
            <a:off x="1100736" y="2508105"/>
            <a:ext cx="4709345" cy="3632493"/>
          </a:xfrm>
        </p:spPr>
        <p:txBody>
          <a:bodyPr anchor="ctr">
            <a:normAutofit/>
          </a:bodyPr>
          <a:lstStyle/>
          <a:p>
            <a:r>
              <a:rPr kumimoji="1" lang="en-US" altLang="zh-CN" sz="2000" dirty="0"/>
              <a:t>Visible : system prompt, macro-level planning outputs, and the final subtask outcomes</a:t>
            </a:r>
          </a:p>
          <a:p>
            <a:endParaRPr kumimoji="1" lang="en-US" altLang="zh-CN" sz="2000" dirty="0"/>
          </a:p>
          <a:p>
            <a:r>
              <a:rPr kumimoji="1" lang="en-US" altLang="zh-CN" sz="2000" dirty="0"/>
              <a:t>Invisible: intermediate reasoning traces</a:t>
            </a:r>
          </a:p>
          <a:p>
            <a:endParaRPr kumimoji="1" lang="en-US" altLang="zh-CN" sz="2000" dirty="0"/>
          </a:p>
          <a:p>
            <a:r>
              <a:rPr kumimoji="1" lang="en-US" altLang="zh-CN" sz="2000" dirty="0"/>
              <a:t>Implementation: </a:t>
            </a:r>
            <a:r>
              <a:rPr lang="en" altLang="zh-CN" b="1" dirty="0"/>
              <a:t>Mask Matrix</a:t>
            </a:r>
          </a:p>
          <a:p>
            <a:pPr marL="0" indent="0">
              <a:buNone/>
            </a:pPr>
            <a:endParaRPr kumimoji="1" lang="zh-CN" altLang="en-US" sz="2000" dirty="0"/>
          </a:p>
        </p:txBody>
      </p:sp>
      <p:pic>
        <p:nvPicPr>
          <p:cNvPr id="4" name="图片 3">
            <a:extLst>
              <a:ext uri="{FF2B5EF4-FFF2-40B4-BE49-F238E27FC236}">
                <a16:creationId xmlns:a16="http://schemas.microsoft.com/office/drawing/2014/main" id="{6257A646-CEFC-3526-3501-2BECBCD0E636}"/>
              </a:ext>
            </a:extLst>
          </p:cNvPr>
          <p:cNvPicPr>
            <a:picLocks noChangeAspect="1"/>
          </p:cNvPicPr>
          <p:nvPr/>
        </p:nvPicPr>
        <p:blipFill>
          <a:blip r:embed="rId3"/>
          <a:srcRect t="2092" r="-9" b="-9"/>
          <a:stretch>
            <a:fillRect/>
          </a:stretch>
        </p:blipFill>
        <p:spPr>
          <a:xfrm>
            <a:off x="6538366" y="1544997"/>
            <a:ext cx="4929098" cy="4595611"/>
          </a:xfrm>
          <a:prstGeom prst="rect">
            <a:avLst/>
          </a:prstGeom>
        </p:spPr>
      </p:pic>
    </p:spTree>
    <p:extLst>
      <p:ext uri="{BB962C8B-B14F-4D97-AF65-F5344CB8AC3E}">
        <p14:creationId xmlns:p14="http://schemas.microsoft.com/office/powerpoint/2010/main" val="96205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E6EA85-F133-B5CA-C5F5-7D464F732A8F}"/>
            </a:ext>
          </a:extLst>
        </p:cNvPr>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E45D863D-1FC6-F872-8C6E-3B1267EA4D82}"/>
              </a:ext>
            </a:extLst>
          </p:cNvPr>
          <p:cNvSpPr>
            <a:spLocks noGrp="1"/>
          </p:cNvSpPr>
          <p:nvPr>
            <p:ph type="title"/>
          </p:nvPr>
        </p:nvSpPr>
        <p:spPr>
          <a:xfrm>
            <a:off x="838200" y="3905833"/>
            <a:ext cx="4215063" cy="2398713"/>
          </a:xfrm>
        </p:spPr>
        <p:txBody>
          <a:bodyPr>
            <a:normAutofit/>
          </a:bodyPr>
          <a:lstStyle/>
          <a:p>
            <a:r>
              <a:rPr kumimoji="1" lang="en" altLang="zh-CN" dirty="0"/>
              <a:t>Micro-Level </a:t>
            </a:r>
            <a:r>
              <a:rPr kumimoji="1" lang="en" altLang="zh-CN" dirty="0" err="1"/>
              <a:t>CoT</a:t>
            </a:r>
            <a:r>
              <a:rPr kumimoji="1" lang="en" altLang="zh-CN" dirty="0"/>
              <a:t>: Planning Strategies</a:t>
            </a:r>
          </a:p>
        </p:txBody>
      </p:sp>
      <p:pic>
        <p:nvPicPr>
          <p:cNvPr id="5" name="图片 4" descr="图示&#10;&#10;AI 生成的内容可能不正确。">
            <a:extLst>
              <a:ext uri="{FF2B5EF4-FFF2-40B4-BE49-F238E27FC236}">
                <a16:creationId xmlns:a16="http://schemas.microsoft.com/office/drawing/2014/main" id="{A7F4E347-8F77-6453-9C88-777A4915FE79}"/>
              </a:ext>
            </a:extLst>
          </p:cNvPr>
          <p:cNvPicPr>
            <a:picLocks noChangeAspect="1"/>
          </p:cNvPicPr>
          <p:nvPr/>
        </p:nvPicPr>
        <p:blipFill>
          <a:blip r:embed="rId3"/>
          <a:stretch>
            <a:fillRect/>
          </a:stretch>
        </p:blipFill>
        <p:spPr>
          <a:xfrm>
            <a:off x="1158955" y="825257"/>
            <a:ext cx="9875259" cy="1925673"/>
          </a:xfrm>
          <a:prstGeom prst="rect">
            <a:avLst/>
          </a:prstGeom>
        </p:spPr>
      </p:pic>
      <p:sp>
        <p:nvSpPr>
          <p:cNvPr id="3" name="内容占位符 2">
            <a:extLst>
              <a:ext uri="{FF2B5EF4-FFF2-40B4-BE49-F238E27FC236}">
                <a16:creationId xmlns:a16="http://schemas.microsoft.com/office/drawing/2014/main" id="{878A0914-2064-C8A7-44B8-393BEAC0353D}"/>
              </a:ext>
            </a:extLst>
          </p:cNvPr>
          <p:cNvSpPr>
            <a:spLocks noGrp="1"/>
          </p:cNvSpPr>
          <p:nvPr>
            <p:ph idx="1"/>
          </p:nvPr>
        </p:nvSpPr>
        <p:spPr>
          <a:xfrm>
            <a:off x="5630779" y="3884452"/>
            <a:ext cx="5723021" cy="2398713"/>
          </a:xfrm>
        </p:spPr>
        <p:txBody>
          <a:bodyPr anchor="ctr">
            <a:normAutofit/>
          </a:bodyPr>
          <a:lstStyle/>
          <a:p>
            <a:pPr marL="0" indent="0">
              <a:buNone/>
            </a:pPr>
            <a:endParaRPr kumimoji="1" lang="en-US" altLang="zh-CN" sz="2000" dirty="0"/>
          </a:p>
          <a:p>
            <a:r>
              <a:rPr kumimoji="1" lang="en" altLang="zh-CN" sz="2000" dirty="0"/>
              <a:t>Self-Check (Self-Reflection)</a:t>
            </a:r>
          </a:p>
          <a:p>
            <a:endParaRPr kumimoji="1" lang="en" altLang="zh-CN" sz="2000" dirty="0"/>
          </a:p>
          <a:p>
            <a:r>
              <a:rPr kumimoji="1" lang="en" altLang="zh-CN" sz="2000" dirty="0"/>
              <a:t>Markov Decision Process (MDP)</a:t>
            </a:r>
            <a:endParaRPr kumimoji="1" lang="zh-CN" altLang="en-US" sz="2000" dirty="0"/>
          </a:p>
        </p:txBody>
      </p:sp>
    </p:spTree>
    <p:extLst>
      <p:ext uri="{BB962C8B-B14F-4D97-AF65-F5344CB8AC3E}">
        <p14:creationId xmlns:p14="http://schemas.microsoft.com/office/powerpoint/2010/main" val="379721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B97AB8-032C-68C7-7F97-8C52B635E8A4}"/>
            </a:ext>
          </a:extLst>
        </p:cNvPr>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2F4B057-BDA1-C0FB-BAF1-A5E6500413A4}"/>
              </a:ext>
            </a:extLst>
          </p:cNvPr>
          <p:cNvSpPr>
            <a:spLocks noGrp="1"/>
          </p:cNvSpPr>
          <p:nvPr>
            <p:ph type="title"/>
          </p:nvPr>
        </p:nvSpPr>
        <p:spPr>
          <a:xfrm>
            <a:off x="645064" y="525982"/>
            <a:ext cx="4282983" cy="1200361"/>
          </a:xfrm>
        </p:spPr>
        <p:txBody>
          <a:bodyPr anchor="b">
            <a:normAutofit/>
          </a:bodyPr>
          <a:lstStyle/>
          <a:p>
            <a:r>
              <a:rPr kumimoji="1" lang="en" altLang="zh-CN" sz="3600"/>
              <a:t>Micro Masking strategy </a:t>
            </a:r>
            <a:endParaRPr kumimoji="1" lang="zh-CN" altLang="en-US" sz="3600"/>
          </a:p>
        </p:txBody>
      </p:sp>
      <p:sp>
        <p:nvSpPr>
          <p:cNvPr id="27" name="Rectangle 1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43D6EEF1-007D-6A50-D216-6D567FA0E9CC}"/>
              </a:ext>
            </a:extLst>
          </p:cNvPr>
          <p:cNvSpPr>
            <a:spLocks noGrp="1"/>
          </p:cNvSpPr>
          <p:nvPr>
            <p:ph idx="1"/>
          </p:nvPr>
        </p:nvSpPr>
        <p:spPr>
          <a:xfrm>
            <a:off x="645066" y="2031101"/>
            <a:ext cx="4282984" cy="3511943"/>
          </a:xfrm>
        </p:spPr>
        <p:txBody>
          <a:bodyPr anchor="ctr">
            <a:normAutofit/>
          </a:bodyPr>
          <a:lstStyle/>
          <a:p>
            <a:r>
              <a:rPr kumimoji="1" lang="en-US" altLang="zh-CN" sz="1800"/>
              <a:t>Visible : immediate previous state and current subtask instruction</a:t>
            </a:r>
          </a:p>
          <a:p>
            <a:endParaRPr kumimoji="1" lang="en-US" altLang="zh-CN" sz="1800"/>
          </a:p>
          <a:p>
            <a:pPr marL="0" indent="0">
              <a:buNone/>
            </a:pPr>
            <a:endParaRPr kumimoji="1" lang="en-US" altLang="zh-CN" sz="1800"/>
          </a:p>
          <a:p>
            <a:r>
              <a:rPr kumimoji="1" lang="en-US" altLang="zh-CN" sz="1800"/>
              <a:t>Implementation: </a:t>
            </a:r>
            <a:r>
              <a:rPr lang="en" altLang="zh-CN" sz="1800" b="1"/>
              <a:t>Mask Matrix</a:t>
            </a:r>
          </a:p>
          <a:p>
            <a:pPr marL="0" indent="0">
              <a:buNone/>
            </a:pPr>
            <a:endParaRPr kumimoji="1" lang="zh-CN" altLang="en-US" sz="1800"/>
          </a:p>
        </p:txBody>
      </p:sp>
      <p:sp>
        <p:nvSpPr>
          <p:cNvPr id="28" name="Rectangle 2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descr="手机屏幕的截图&#10;&#10;AI 生成的内容可能不正确。">
            <a:extLst>
              <a:ext uri="{FF2B5EF4-FFF2-40B4-BE49-F238E27FC236}">
                <a16:creationId xmlns:a16="http://schemas.microsoft.com/office/drawing/2014/main" id="{81B0CB3F-AFF5-3EE4-3BAD-68A75053C47D}"/>
              </a:ext>
            </a:extLst>
          </p:cNvPr>
          <p:cNvPicPr>
            <a:picLocks noChangeAspect="1"/>
          </p:cNvPicPr>
          <p:nvPr/>
        </p:nvPicPr>
        <p:blipFill>
          <a:blip r:embed="rId3"/>
          <a:srcRect t="2092" r="-9" b="-9"/>
          <a:stretch>
            <a:fillRect/>
          </a:stretch>
        </p:blipFill>
        <p:spPr>
          <a:xfrm>
            <a:off x="6139094" y="650494"/>
            <a:ext cx="5325305" cy="5324142"/>
          </a:xfrm>
          <a:prstGeom prst="rect">
            <a:avLst/>
          </a:prstGeom>
        </p:spPr>
      </p:pic>
    </p:spTree>
    <p:extLst>
      <p:ext uri="{BB962C8B-B14F-4D97-AF65-F5344CB8AC3E}">
        <p14:creationId xmlns:p14="http://schemas.microsoft.com/office/powerpoint/2010/main" val="3763903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B75B8470-A9F3-9C5C-C54A-F3F9797C7443}"/>
              </a:ext>
            </a:extLst>
          </p:cNvPr>
          <p:cNvSpPr>
            <a:spLocks noGrp="1"/>
          </p:cNvSpPr>
          <p:nvPr>
            <p:ph type="title"/>
          </p:nvPr>
        </p:nvSpPr>
        <p:spPr>
          <a:xfrm>
            <a:off x="5894962" y="479493"/>
            <a:ext cx="5458838" cy="1325563"/>
          </a:xfrm>
        </p:spPr>
        <p:txBody>
          <a:bodyPr>
            <a:normAutofit/>
          </a:bodyPr>
          <a:lstStyle/>
          <a:p>
            <a:r>
              <a:rPr kumimoji="1" lang="en-US" altLang="zh-CN" dirty="0"/>
              <a:t>Training Paradigm</a:t>
            </a:r>
            <a:endParaRPr kumimoji="1" lang="zh-CN" altLang="en-US" dirty="0"/>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图片 3" descr="表格&#10;&#10;AI 生成的内容可能不正确。">
            <a:extLst>
              <a:ext uri="{FF2B5EF4-FFF2-40B4-BE49-F238E27FC236}">
                <a16:creationId xmlns:a16="http://schemas.microsoft.com/office/drawing/2014/main" id="{5E55A98E-7425-ECE9-E17C-3F9D883944AE}"/>
              </a:ext>
            </a:extLst>
          </p:cNvPr>
          <p:cNvPicPr>
            <a:picLocks noChangeAspect="1"/>
          </p:cNvPicPr>
          <p:nvPr/>
        </p:nvPicPr>
        <p:blipFill>
          <a:blip r:embed="rId3"/>
          <a:stretch>
            <a:fillRect/>
          </a:stretch>
        </p:blipFill>
        <p:spPr>
          <a:xfrm>
            <a:off x="859785" y="511293"/>
            <a:ext cx="4464174"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内容占位符 2">
            <a:extLst>
              <a:ext uri="{FF2B5EF4-FFF2-40B4-BE49-F238E27FC236}">
                <a16:creationId xmlns:a16="http://schemas.microsoft.com/office/drawing/2014/main" id="{B690947A-C5FA-DA85-A2DC-DAF2F4DFB240}"/>
              </a:ext>
            </a:extLst>
          </p:cNvPr>
          <p:cNvSpPr>
            <a:spLocks noGrp="1"/>
          </p:cNvSpPr>
          <p:nvPr>
            <p:ph idx="1"/>
          </p:nvPr>
        </p:nvSpPr>
        <p:spPr>
          <a:xfrm>
            <a:off x="5894962" y="1984443"/>
            <a:ext cx="5458838" cy="4192520"/>
          </a:xfrm>
        </p:spPr>
        <p:txBody>
          <a:bodyPr>
            <a:normAutofit/>
          </a:bodyPr>
          <a:lstStyle/>
          <a:p>
            <a:r>
              <a:rPr kumimoji="1" lang="en-US" altLang="zh-CN" dirty="0"/>
              <a:t>SFT</a:t>
            </a:r>
          </a:p>
          <a:p>
            <a:pPr lvl="1"/>
            <a:r>
              <a:rPr kumimoji="1" lang="en-US" altLang="zh-CN" dirty="0"/>
              <a:t>Macro-Level </a:t>
            </a:r>
            <a:r>
              <a:rPr kumimoji="1" lang="en-US" altLang="zh-CN" dirty="0" err="1"/>
              <a:t>CoT</a:t>
            </a:r>
            <a:r>
              <a:rPr kumimoji="1" lang="en-US" altLang="zh-CN" dirty="0"/>
              <a:t>: CE + MSE loss</a:t>
            </a:r>
          </a:p>
          <a:p>
            <a:pPr lvl="1"/>
            <a:endParaRPr kumimoji="1" lang="en-US" altLang="zh-CN" dirty="0"/>
          </a:p>
          <a:p>
            <a:pPr lvl="1"/>
            <a:r>
              <a:rPr kumimoji="1" lang="en-US" altLang="zh-CN" dirty="0"/>
              <a:t>Micro-Level </a:t>
            </a:r>
            <a:r>
              <a:rPr kumimoji="1" lang="en-US" altLang="zh-CN" dirty="0" err="1"/>
              <a:t>CoT</a:t>
            </a:r>
            <a:endParaRPr kumimoji="1" lang="en-US" altLang="zh-CN" dirty="0"/>
          </a:p>
          <a:p>
            <a:endParaRPr kumimoji="1" lang="en-US" altLang="zh-CN" dirty="0"/>
          </a:p>
          <a:p>
            <a:r>
              <a:rPr kumimoji="1" lang="en-US" altLang="zh-CN" dirty="0"/>
              <a:t>RL: DPO</a:t>
            </a:r>
            <a:endParaRPr kumimoji="1" lang="zh-CN" altLang="en-US" dirty="0"/>
          </a:p>
        </p:txBody>
      </p:sp>
    </p:spTree>
    <p:extLst>
      <p:ext uri="{BB962C8B-B14F-4D97-AF65-F5344CB8AC3E}">
        <p14:creationId xmlns:p14="http://schemas.microsoft.com/office/powerpoint/2010/main" val="228459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9FE846-DB37-96C9-658C-22E9A97C5415}"/>
            </a:ext>
          </a:extLst>
        </p:cNvPr>
        <p:cNvGrpSpPr/>
        <p:nvPr/>
      </p:nvGrpSpPr>
      <p:grpSpPr>
        <a:xfrm>
          <a:off x="0" y="0"/>
          <a:ext cx="0" cy="0"/>
          <a:chOff x="0" y="0"/>
          <a:chExt cx="0" cy="0"/>
        </a:xfrm>
      </p:grpSpPr>
      <p:sp useBgFill="1">
        <p:nvSpPr>
          <p:cNvPr id="33" name="Rectangle 26">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8">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D7E9B0A9-19DC-FB77-2EE5-381D95A015EA}"/>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kumimoji="1" lang="en-US" altLang="zh-CN" sz="3600" kern="1200">
                <a:solidFill>
                  <a:schemeClr val="tx1">
                    <a:lumMod val="85000"/>
                    <a:lumOff val="15000"/>
                  </a:schemeClr>
                </a:solidFill>
                <a:latin typeface="+mj-lt"/>
                <a:ea typeface="+mj-ea"/>
                <a:cs typeface="+mj-cs"/>
              </a:rPr>
              <a:t>Main result</a:t>
            </a:r>
          </a:p>
        </p:txBody>
      </p:sp>
      <p:pic>
        <p:nvPicPr>
          <p:cNvPr id="4" name="内容占位符 3">
            <a:extLst>
              <a:ext uri="{FF2B5EF4-FFF2-40B4-BE49-F238E27FC236}">
                <a16:creationId xmlns:a16="http://schemas.microsoft.com/office/drawing/2014/main" id="{A836B81A-32C5-BF1D-ED75-A2656A2F876B}"/>
              </a:ext>
            </a:extLst>
          </p:cNvPr>
          <p:cNvPicPr>
            <a:picLocks noChangeAspect="1"/>
          </p:cNvPicPr>
          <p:nvPr/>
        </p:nvPicPr>
        <p:blipFill>
          <a:blip r:embed="rId2"/>
          <a:stretch>
            <a:fillRect/>
          </a:stretch>
        </p:blipFill>
        <p:spPr>
          <a:xfrm>
            <a:off x="623087" y="1405585"/>
            <a:ext cx="10945825" cy="2572269"/>
          </a:xfrm>
          <a:prstGeom prst="rect">
            <a:avLst/>
          </a:prstGeom>
        </p:spPr>
      </p:pic>
    </p:spTree>
    <p:extLst>
      <p:ext uri="{BB962C8B-B14F-4D97-AF65-F5344CB8AC3E}">
        <p14:creationId xmlns:p14="http://schemas.microsoft.com/office/powerpoint/2010/main" val="2134210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CA7FC-10E4-1E46-8ACE-8787AEC894E6}"/>
            </a:ext>
          </a:extLst>
        </p:cNvPr>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C661031C-7AB5-1663-4FD6-EE84E3670D72}"/>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kumimoji="1" lang="en-US" altLang="zh-CN" sz="3600" kern="1200">
                <a:solidFill>
                  <a:schemeClr val="tx1">
                    <a:lumMod val="85000"/>
                    <a:lumOff val="15000"/>
                  </a:schemeClr>
                </a:solidFill>
                <a:latin typeface="+mj-lt"/>
                <a:ea typeface="+mj-ea"/>
                <a:cs typeface="+mj-cs"/>
              </a:rPr>
              <a:t>Main result</a:t>
            </a:r>
          </a:p>
        </p:txBody>
      </p:sp>
      <p:pic>
        <p:nvPicPr>
          <p:cNvPr id="6" name="图片 5">
            <a:extLst>
              <a:ext uri="{FF2B5EF4-FFF2-40B4-BE49-F238E27FC236}">
                <a16:creationId xmlns:a16="http://schemas.microsoft.com/office/drawing/2014/main" id="{35F56262-CD45-461D-9773-C8F32F63671B}"/>
              </a:ext>
            </a:extLst>
          </p:cNvPr>
          <p:cNvPicPr>
            <a:picLocks noChangeAspect="1"/>
          </p:cNvPicPr>
          <p:nvPr/>
        </p:nvPicPr>
        <p:blipFill>
          <a:blip r:embed="rId2"/>
          <a:stretch>
            <a:fillRect/>
          </a:stretch>
        </p:blipFill>
        <p:spPr>
          <a:xfrm>
            <a:off x="623087" y="1036165"/>
            <a:ext cx="10945825" cy="3311109"/>
          </a:xfrm>
          <a:prstGeom prst="rect">
            <a:avLst/>
          </a:prstGeom>
        </p:spPr>
      </p:pic>
    </p:spTree>
    <p:extLst>
      <p:ext uri="{BB962C8B-B14F-4D97-AF65-F5344CB8AC3E}">
        <p14:creationId xmlns:p14="http://schemas.microsoft.com/office/powerpoint/2010/main" val="3240969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B550F-4BFF-A17B-4F15-4406AD6E95BD}"/>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0F04EA7E-E1DA-583B-4DDB-0B0D38D5D5BE}"/>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kumimoji="1" lang="en-US" altLang="zh-CN" sz="3600" kern="1200">
                <a:solidFill>
                  <a:schemeClr val="tx1">
                    <a:lumMod val="85000"/>
                    <a:lumOff val="15000"/>
                  </a:schemeClr>
                </a:solidFill>
                <a:latin typeface="+mj-lt"/>
                <a:ea typeface="+mj-ea"/>
                <a:cs typeface="+mj-cs"/>
              </a:rPr>
              <a:t>Main result</a:t>
            </a:r>
          </a:p>
        </p:txBody>
      </p:sp>
      <p:pic>
        <p:nvPicPr>
          <p:cNvPr id="5" name="内容占位符 4">
            <a:extLst>
              <a:ext uri="{FF2B5EF4-FFF2-40B4-BE49-F238E27FC236}">
                <a16:creationId xmlns:a16="http://schemas.microsoft.com/office/drawing/2014/main" id="{8002F2AD-8AE5-C3BD-C9E5-FF0102E2B3A3}"/>
              </a:ext>
            </a:extLst>
          </p:cNvPr>
          <p:cNvPicPr>
            <a:picLocks noChangeAspect="1"/>
          </p:cNvPicPr>
          <p:nvPr/>
        </p:nvPicPr>
        <p:blipFill>
          <a:blip r:embed="rId2"/>
          <a:stretch>
            <a:fillRect/>
          </a:stretch>
        </p:blipFill>
        <p:spPr>
          <a:xfrm>
            <a:off x="623087" y="1159303"/>
            <a:ext cx="10945825" cy="3064832"/>
          </a:xfrm>
          <a:prstGeom prst="rect">
            <a:avLst/>
          </a:prstGeom>
        </p:spPr>
      </p:pic>
    </p:spTree>
    <p:extLst>
      <p:ext uri="{BB962C8B-B14F-4D97-AF65-F5344CB8AC3E}">
        <p14:creationId xmlns:p14="http://schemas.microsoft.com/office/powerpoint/2010/main" val="285436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6A5DA-3859-AAB3-75D4-CA76393CD4D5}"/>
            </a:ext>
          </a:extLst>
        </p:cNvPr>
        <p:cNvGrpSpPr/>
        <p:nvPr/>
      </p:nvGrpSpPr>
      <p:grpSpPr>
        <a:xfrm>
          <a:off x="0" y="0"/>
          <a:ext cx="0" cy="0"/>
          <a:chOff x="0" y="0"/>
          <a:chExt cx="0" cy="0"/>
        </a:xfrm>
      </p:grpSpPr>
      <p:sp>
        <p:nvSpPr>
          <p:cNvPr id="3" name="副标题 2">
            <a:extLst>
              <a:ext uri="{FF2B5EF4-FFF2-40B4-BE49-F238E27FC236}">
                <a16:creationId xmlns:a16="http://schemas.microsoft.com/office/drawing/2014/main" id="{5603F63D-3057-F96E-52F2-11900915A334}"/>
              </a:ext>
            </a:extLst>
          </p:cNvPr>
          <p:cNvSpPr>
            <a:spLocks noGrp="1"/>
          </p:cNvSpPr>
          <p:nvPr>
            <p:ph type="subTitle" idx="1"/>
          </p:nvPr>
        </p:nvSpPr>
        <p:spPr/>
        <p:txBody>
          <a:bodyPr/>
          <a:lstStyle/>
          <a:p>
            <a:endParaRPr lang="en" altLang="zh-CN" b="1" dirty="0"/>
          </a:p>
          <a:p>
            <a:r>
              <a:rPr lang="en" altLang="zh-CN" b="1" dirty="0"/>
              <a:t>Visual Sketchpad</a:t>
            </a:r>
            <a:endParaRPr kumimoji="1" lang="en" altLang="zh-CN" dirty="0"/>
          </a:p>
          <a:p>
            <a:r>
              <a:rPr kumimoji="1" lang="en" altLang="zh-CN" dirty="0"/>
              <a:t>https://</a:t>
            </a:r>
            <a:r>
              <a:rPr kumimoji="1" lang="en" altLang="zh-CN" dirty="0" err="1"/>
              <a:t>arxiv.org</a:t>
            </a:r>
            <a:r>
              <a:rPr kumimoji="1" lang="en" altLang="zh-CN" dirty="0"/>
              <a:t>/abs/2406.09403</a:t>
            </a:r>
            <a:endParaRPr kumimoji="1" lang="zh-CN" altLang="en-US" dirty="0"/>
          </a:p>
        </p:txBody>
      </p:sp>
      <p:pic>
        <p:nvPicPr>
          <p:cNvPr id="4" name="图片 3">
            <a:extLst>
              <a:ext uri="{FF2B5EF4-FFF2-40B4-BE49-F238E27FC236}">
                <a16:creationId xmlns:a16="http://schemas.microsoft.com/office/drawing/2014/main" id="{10DDC898-55EB-DEA2-73CF-528008143A99}"/>
              </a:ext>
            </a:extLst>
          </p:cNvPr>
          <p:cNvPicPr>
            <a:picLocks noChangeAspect="1"/>
          </p:cNvPicPr>
          <p:nvPr/>
        </p:nvPicPr>
        <p:blipFill>
          <a:blip r:embed="rId2"/>
          <a:stretch>
            <a:fillRect/>
          </a:stretch>
        </p:blipFill>
        <p:spPr>
          <a:xfrm>
            <a:off x="1524000" y="272174"/>
            <a:ext cx="8960242" cy="3606143"/>
          </a:xfrm>
          <a:prstGeom prst="rect">
            <a:avLst/>
          </a:prstGeom>
        </p:spPr>
      </p:pic>
    </p:spTree>
    <p:extLst>
      <p:ext uri="{BB962C8B-B14F-4D97-AF65-F5344CB8AC3E}">
        <p14:creationId xmlns:p14="http://schemas.microsoft.com/office/powerpoint/2010/main" val="204745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A6D474-15AB-E7E4-97F4-D5A46A6FA86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576F5A52-1B23-454F-71C6-75927DA59EA7}"/>
              </a:ext>
            </a:extLst>
          </p:cNvPr>
          <p:cNvSpPr>
            <a:spLocks noGrp="1"/>
          </p:cNvSpPr>
          <p:nvPr>
            <p:ph type="title"/>
          </p:nvPr>
        </p:nvSpPr>
        <p:spPr>
          <a:xfrm>
            <a:off x="841248" y="256032"/>
            <a:ext cx="10506456" cy="1014984"/>
          </a:xfrm>
        </p:spPr>
        <p:txBody>
          <a:bodyPr anchor="b">
            <a:normAutofit/>
          </a:bodyPr>
          <a:lstStyle/>
          <a:p>
            <a:r>
              <a:rPr kumimoji="1" lang="en-US" altLang="zh-CN" dirty="0"/>
              <a:t>Motivation</a:t>
            </a:r>
            <a:endParaRPr kumimoji="1" lang="zh-CN" altLang="en-US"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内容占位符 2">
            <a:extLst>
              <a:ext uri="{FF2B5EF4-FFF2-40B4-BE49-F238E27FC236}">
                <a16:creationId xmlns:a16="http://schemas.microsoft.com/office/drawing/2014/main" id="{B74EE31C-4CDA-135C-4E5B-7E7EA9E18258}"/>
              </a:ext>
            </a:extLst>
          </p:cNvPr>
          <p:cNvGraphicFramePr>
            <a:graphicFrameLocks noGrp="1"/>
          </p:cNvGraphicFramePr>
          <p:nvPr>
            <p:ph idx="1"/>
            <p:extLst>
              <p:ext uri="{D42A27DB-BD31-4B8C-83A1-F6EECF244321}">
                <p14:modId xmlns:p14="http://schemas.microsoft.com/office/powerpoint/2010/main" val="125300984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59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FD38B8CA-AC0A-6ACB-A53C-DDF14F6DBB66}"/>
              </a:ext>
            </a:extLst>
          </p:cNvPr>
          <p:cNvSpPr>
            <a:spLocks noGrp="1"/>
          </p:cNvSpPr>
          <p:nvPr>
            <p:ph type="title"/>
          </p:nvPr>
        </p:nvSpPr>
        <p:spPr>
          <a:xfrm>
            <a:off x="630936" y="640080"/>
            <a:ext cx="4818888" cy="1481328"/>
          </a:xfrm>
        </p:spPr>
        <p:txBody>
          <a:bodyPr anchor="b">
            <a:normAutofit/>
          </a:bodyPr>
          <a:lstStyle/>
          <a:p>
            <a:r>
              <a:rPr kumimoji="1" lang="en-US" altLang="zh-CN" sz="5400"/>
              <a:t>Overview</a:t>
            </a:r>
            <a:endParaRPr kumimoji="1" lang="zh-CN" altLang="en-US" sz="540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CC39A94B-88E3-81F9-1366-8BE3DD438279}"/>
              </a:ext>
            </a:extLst>
          </p:cNvPr>
          <p:cNvSpPr>
            <a:spLocks noGrp="1"/>
          </p:cNvSpPr>
          <p:nvPr>
            <p:ph idx="1"/>
          </p:nvPr>
        </p:nvSpPr>
        <p:spPr>
          <a:xfrm>
            <a:off x="630936" y="2660904"/>
            <a:ext cx="4818888" cy="3547872"/>
          </a:xfrm>
        </p:spPr>
        <p:txBody>
          <a:bodyPr anchor="t">
            <a:normAutofit/>
          </a:bodyPr>
          <a:lstStyle/>
          <a:p>
            <a:r>
              <a:rPr kumimoji="1" lang="en-US" altLang="zh-CN" sz="2200" dirty="0"/>
              <a:t>Closed-Source MLLM (GPT-4o)</a:t>
            </a:r>
          </a:p>
          <a:p>
            <a:endParaRPr kumimoji="1" lang="en-US" altLang="zh-CN" sz="2200" dirty="0"/>
          </a:p>
          <a:p>
            <a:r>
              <a:rPr kumimoji="1" lang="en-US" altLang="zh-CN" sz="2200" dirty="0"/>
              <a:t>Multimodal Query: both visual and textual components</a:t>
            </a:r>
          </a:p>
          <a:p>
            <a:endParaRPr kumimoji="1" lang="en-US" altLang="zh-CN" sz="2200" dirty="0"/>
          </a:p>
          <a:p>
            <a:r>
              <a:rPr kumimoji="1" lang="en-US" altLang="zh-CN" sz="2200" dirty="0"/>
              <a:t>Three key steps: Thought + Action  + Observation</a:t>
            </a:r>
          </a:p>
          <a:p>
            <a:pPr lvl="1"/>
            <a:endParaRPr kumimoji="1" lang="en" altLang="zh-CN" sz="2200" dirty="0"/>
          </a:p>
        </p:txBody>
      </p:sp>
      <p:pic>
        <p:nvPicPr>
          <p:cNvPr id="4" name="图片 3">
            <a:extLst>
              <a:ext uri="{FF2B5EF4-FFF2-40B4-BE49-F238E27FC236}">
                <a16:creationId xmlns:a16="http://schemas.microsoft.com/office/drawing/2014/main" id="{E7B395D6-A270-EFC1-6B41-7DD52198C697}"/>
              </a:ext>
            </a:extLst>
          </p:cNvPr>
          <p:cNvPicPr>
            <a:picLocks noChangeAspect="1"/>
          </p:cNvPicPr>
          <p:nvPr/>
        </p:nvPicPr>
        <p:blipFill>
          <a:blip r:embed="rId3"/>
          <a:srcRect t="10817"/>
          <a:stretch>
            <a:fillRect/>
          </a:stretch>
        </p:blipFill>
        <p:spPr>
          <a:xfrm>
            <a:off x="5153891" y="1841625"/>
            <a:ext cx="7038109" cy="4212890"/>
          </a:xfrm>
          <a:prstGeom prst="rect">
            <a:avLst/>
          </a:prstGeom>
        </p:spPr>
      </p:pic>
    </p:spTree>
    <p:extLst>
      <p:ext uri="{BB962C8B-B14F-4D97-AF65-F5344CB8AC3E}">
        <p14:creationId xmlns:p14="http://schemas.microsoft.com/office/powerpoint/2010/main" val="335319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E89D84-8ECD-54C8-FAD5-ED2295F19A0A}"/>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DF6C3A94-D521-D19D-C480-295C973D978E}"/>
              </a:ext>
            </a:extLst>
          </p:cNvPr>
          <p:cNvSpPr>
            <a:spLocks noGrp="1"/>
          </p:cNvSpPr>
          <p:nvPr>
            <p:ph type="title"/>
          </p:nvPr>
        </p:nvSpPr>
        <p:spPr>
          <a:xfrm>
            <a:off x="838200" y="556995"/>
            <a:ext cx="10515600" cy="1133693"/>
          </a:xfrm>
        </p:spPr>
        <p:txBody>
          <a:bodyPr>
            <a:normAutofit/>
          </a:bodyPr>
          <a:lstStyle/>
          <a:p>
            <a:r>
              <a:rPr kumimoji="1" lang="en-US" altLang="zh-CN" sz="5200"/>
              <a:t>Tasks</a:t>
            </a:r>
            <a:endParaRPr kumimoji="1" lang="zh-CN" altLang="en-US" sz="5200"/>
          </a:p>
        </p:txBody>
      </p:sp>
      <p:graphicFrame>
        <p:nvGraphicFramePr>
          <p:cNvPr id="5" name="内容占位符 2">
            <a:extLst>
              <a:ext uri="{FF2B5EF4-FFF2-40B4-BE49-F238E27FC236}">
                <a16:creationId xmlns:a16="http://schemas.microsoft.com/office/drawing/2014/main" id="{4F4ADD7F-81FD-4FC4-1B8A-F8F8A9A48CB0}"/>
              </a:ext>
            </a:extLst>
          </p:cNvPr>
          <p:cNvGraphicFramePr>
            <a:graphicFrameLocks noGrp="1"/>
          </p:cNvGraphicFramePr>
          <p:nvPr>
            <p:ph idx="1"/>
            <p:extLst>
              <p:ext uri="{D42A27DB-BD31-4B8C-83A1-F6EECF244321}">
                <p14:modId xmlns:p14="http://schemas.microsoft.com/office/powerpoint/2010/main" val="5239761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201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9CB3FB-C9FA-4955-E360-364ECC728F3B}"/>
            </a:ext>
          </a:extLst>
        </p:cNvPr>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3854D33-E828-233A-7E16-33BAC21D9A85}"/>
              </a:ext>
            </a:extLst>
          </p:cNvPr>
          <p:cNvSpPr>
            <a:spLocks noGrp="1"/>
          </p:cNvSpPr>
          <p:nvPr>
            <p:ph type="title"/>
          </p:nvPr>
        </p:nvSpPr>
        <p:spPr>
          <a:xfrm>
            <a:off x="630936" y="640080"/>
            <a:ext cx="4818888" cy="1481328"/>
          </a:xfrm>
        </p:spPr>
        <p:txBody>
          <a:bodyPr anchor="b">
            <a:normAutofit/>
          </a:bodyPr>
          <a:lstStyle/>
          <a:p>
            <a:r>
              <a:rPr kumimoji="1" lang="en" altLang="zh-CN" sz="5000"/>
              <a:t>Geometry Problems</a:t>
            </a:r>
          </a:p>
        </p:txBody>
      </p:sp>
      <p:sp>
        <p:nvSpPr>
          <p:cNvPr id="2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762AAE8C-B87F-CF0E-40D7-5FE7ACC23338}"/>
              </a:ext>
            </a:extLst>
          </p:cNvPr>
          <p:cNvSpPr>
            <a:spLocks noGrp="1"/>
          </p:cNvSpPr>
          <p:nvPr>
            <p:ph idx="1"/>
          </p:nvPr>
        </p:nvSpPr>
        <p:spPr>
          <a:xfrm>
            <a:off x="630936" y="2660904"/>
            <a:ext cx="4818888" cy="3547872"/>
          </a:xfrm>
        </p:spPr>
        <p:txBody>
          <a:bodyPr anchor="t">
            <a:normAutofit/>
          </a:bodyPr>
          <a:lstStyle/>
          <a:p>
            <a:pPr lvl="1"/>
            <a:r>
              <a:rPr kumimoji="1" lang="en" altLang="zh-CN" sz="2000"/>
              <a:t>Input: geometry diagram and its corresponding matplotlib code</a:t>
            </a:r>
          </a:p>
          <a:p>
            <a:pPr lvl="1"/>
            <a:endParaRPr kumimoji="1" lang="en" altLang="zh-CN" sz="2000"/>
          </a:p>
          <a:p>
            <a:pPr lvl="1"/>
            <a:r>
              <a:rPr kumimoji="1" lang="en-US" altLang="zh-CN" sz="2000"/>
              <a:t>Thought: propose auxiliary lines</a:t>
            </a:r>
          </a:p>
          <a:p>
            <a:pPr lvl="1"/>
            <a:endParaRPr kumimoji="1" lang="en-US" altLang="zh-CN" sz="2000"/>
          </a:p>
          <a:p>
            <a:pPr lvl="1"/>
            <a:r>
              <a:rPr kumimoji="1" lang="en-US" altLang="zh-CN" sz="2000"/>
              <a:t>Action: execute the modified code</a:t>
            </a:r>
          </a:p>
          <a:p>
            <a:pPr lvl="1"/>
            <a:endParaRPr kumimoji="1" lang="en-US" altLang="zh-CN" sz="2000"/>
          </a:p>
          <a:p>
            <a:pPr lvl="1"/>
            <a:r>
              <a:rPr kumimoji="1" lang="en-US" altLang="zh-CN" sz="2000"/>
              <a:t>Observation: visualize the updated diagram with the added lines</a:t>
            </a:r>
            <a:endParaRPr kumimoji="1" lang="zh-CN" altLang="en-US" sz="2000"/>
          </a:p>
        </p:txBody>
      </p:sp>
      <p:pic>
        <p:nvPicPr>
          <p:cNvPr id="4" name="图片 3">
            <a:extLst>
              <a:ext uri="{FF2B5EF4-FFF2-40B4-BE49-F238E27FC236}">
                <a16:creationId xmlns:a16="http://schemas.microsoft.com/office/drawing/2014/main" id="{7300F3A2-C422-1A74-B76A-767D5088573F}"/>
              </a:ext>
            </a:extLst>
          </p:cNvPr>
          <p:cNvPicPr>
            <a:picLocks noChangeAspect="1"/>
          </p:cNvPicPr>
          <p:nvPr/>
        </p:nvPicPr>
        <p:blipFill>
          <a:blip r:embed="rId3"/>
          <a:srcRect l="4072" t="10817" r="49942"/>
          <a:stretch>
            <a:fillRect/>
          </a:stretch>
        </p:blipFill>
        <p:spPr>
          <a:xfrm>
            <a:off x="6099048" y="808751"/>
            <a:ext cx="5458968" cy="5240497"/>
          </a:xfrm>
          <a:prstGeom prst="rect">
            <a:avLst/>
          </a:prstGeom>
        </p:spPr>
      </p:pic>
    </p:spTree>
    <p:extLst>
      <p:ext uri="{BB962C8B-B14F-4D97-AF65-F5344CB8AC3E}">
        <p14:creationId xmlns:p14="http://schemas.microsoft.com/office/powerpoint/2010/main" val="230271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95FBE8-3592-F874-3DE9-A1DFB272651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5B91D05-18E4-90B4-3DBB-FB72648D3416}"/>
              </a:ext>
            </a:extLst>
          </p:cNvPr>
          <p:cNvSpPr>
            <a:spLocks noGrp="1"/>
          </p:cNvSpPr>
          <p:nvPr>
            <p:ph type="title"/>
          </p:nvPr>
        </p:nvSpPr>
        <p:spPr>
          <a:xfrm>
            <a:off x="630936" y="639520"/>
            <a:ext cx="3429000" cy="1719072"/>
          </a:xfrm>
        </p:spPr>
        <p:txBody>
          <a:bodyPr anchor="b">
            <a:normAutofit/>
          </a:bodyPr>
          <a:lstStyle/>
          <a:p>
            <a:r>
              <a:rPr kumimoji="1" lang="en" altLang="zh-CN" sz="4200"/>
              <a:t>Mathematical functions</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61E96A14-7C18-ABA1-BD79-A6A91C9E385D}"/>
              </a:ext>
            </a:extLst>
          </p:cNvPr>
          <p:cNvSpPr>
            <a:spLocks noGrp="1"/>
          </p:cNvSpPr>
          <p:nvPr>
            <p:ph idx="1"/>
          </p:nvPr>
        </p:nvSpPr>
        <p:spPr>
          <a:xfrm>
            <a:off x="630936" y="2807208"/>
            <a:ext cx="4023360" cy="3410712"/>
          </a:xfrm>
        </p:spPr>
        <p:txBody>
          <a:bodyPr anchor="t">
            <a:normAutofit/>
          </a:bodyPr>
          <a:lstStyle/>
          <a:p>
            <a:pPr lvl="1"/>
            <a:r>
              <a:rPr kumimoji="1" lang="en" altLang="zh-CN" sz="1900" dirty="0"/>
              <a:t>Input: mathematical functions</a:t>
            </a:r>
          </a:p>
          <a:p>
            <a:pPr lvl="1"/>
            <a:endParaRPr kumimoji="1" lang="en" altLang="zh-CN" sz="1900" dirty="0"/>
          </a:p>
          <a:p>
            <a:pPr lvl="1"/>
            <a:r>
              <a:rPr kumimoji="1" lang="en-US" altLang="zh-CN" sz="1900" dirty="0"/>
              <a:t>Thought: plot the function using matplotlib</a:t>
            </a:r>
          </a:p>
          <a:p>
            <a:pPr lvl="1"/>
            <a:endParaRPr kumimoji="1" lang="en-US" altLang="zh-CN" sz="1900" dirty="0"/>
          </a:p>
          <a:p>
            <a:pPr lvl="1"/>
            <a:r>
              <a:rPr kumimoji="1" lang="en-US" altLang="zh-CN" sz="1900" dirty="0"/>
              <a:t>Action: execute the code</a:t>
            </a:r>
          </a:p>
          <a:p>
            <a:pPr lvl="1"/>
            <a:endParaRPr kumimoji="1" lang="en-US" altLang="zh-CN" sz="1900" dirty="0"/>
          </a:p>
          <a:p>
            <a:pPr lvl="1"/>
            <a:r>
              <a:rPr kumimoji="1" lang="en-US" altLang="zh-CN" sz="1900" dirty="0"/>
              <a:t>Observation: visualize the function</a:t>
            </a:r>
            <a:endParaRPr kumimoji="1" lang="zh-CN" altLang="en-US" sz="1900" dirty="0"/>
          </a:p>
        </p:txBody>
      </p:sp>
      <p:pic>
        <p:nvPicPr>
          <p:cNvPr id="5" name="图片 4">
            <a:extLst>
              <a:ext uri="{FF2B5EF4-FFF2-40B4-BE49-F238E27FC236}">
                <a16:creationId xmlns:a16="http://schemas.microsoft.com/office/drawing/2014/main" id="{C48E2B6F-1C75-301B-FC78-F5A2D2D709C4}"/>
              </a:ext>
            </a:extLst>
          </p:cNvPr>
          <p:cNvPicPr>
            <a:picLocks noChangeAspect="1"/>
          </p:cNvPicPr>
          <p:nvPr/>
        </p:nvPicPr>
        <p:blipFill>
          <a:blip r:embed="rId3"/>
          <a:stretch>
            <a:fillRect/>
          </a:stretch>
        </p:blipFill>
        <p:spPr>
          <a:xfrm>
            <a:off x="4654296" y="1383774"/>
            <a:ext cx="6903720" cy="4090452"/>
          </a:xfrm>
          <a:prstGeom prst="rect">
            <a:avLst/>
          </a:prstGeom>
        </p:spPr>
      </p:pic>
    </p:spTree>
    <p:extLst>
      <p:ext uri="{BB962C8B-B14F-4D97-AF65-F5344CB8AC3E}">
        <p14:creationId xmlns:p14="http://schemas.microsoft.com/office/powerpoint/2010/main" val="363337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C08FAA-C8F3-78FB-9F6C-BCE067E0A48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B23B63B-9632-D854-49BB-850B3C2A2F7F}"/>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kumimoji="1" lang="en-US" altLang="zh-CN" sz="6600" kern="1200">
                <a:solidFill>
                  <a:schemeClr val="tx1"/>
                </a:solidFill>
                <a:latin typeface="+mj-lt"/>
                <a:ea typeface="+mj-ea"/>
                <a:cs typeface="+mj-cs"/>
              </a:rPr>
              <a:t>Sketch for </a:t>
            </a:r>
            <a:r>
              <a:rPr lang="en-US" altLang="zh-CN" sz="6600" b="1" kern="1200">
                <a:solidFill>
                  <a:schemeClr val="tx1"/>
                </a:solidFill>
                <a:latin typeface="+mj-lt"/>
                <a:ea typeface="+mj-ea"/>
                <a:cs typeface="+mj-cs"/>
              </a:rPr>
              <a:t>Math Tasks</a:t>
            </a:r>
            <a:endParaRPr kumimoji="1" lang="en-US" altLang="zh-CN" sz="6600" kern="1200">
              <a:solidFill>
                <a:schemeClr val="tx1"/>
              </a:solidFill>
              <a:latin typeface="+mj-lt"/>
              <a:ea typeface="+mj-ea"/>
              <a:cs typeface="+mj-cs"/>
            </a:endParaRPr>
          </a:p>
        </p:txBody>
      </p:sp>
      <p:sp>
        <p:nvSpPr>
          <p:cNvPr id="3" name="内容占位符 2">
            <a:extLst>
              <a:ext uri="{FF2B5EF4-FFF2-40B4-BE49-F238E27FC236}">
                <a16:creationId xmlns:a16="http://schemas.microsoft.com/office/drawing/2014/main" id="{402DFF5A-A324-C008-5432-D2C5162549FE}"/>
              </a:ext>
            </a:extLst>
          </p:cNvPr>
          <p:cNvSpPr>
            <a:spLocks noGrp="1"/>
          </p:cNvSpPr>
          <p:nvPr>
            <p:ph idx="1"/>
          </p:nvPr>
        </p:nvSpPr>
        <p:spPr>
          <a:xfrm>
            <a:off x="638881" y="1809541"/>
            <a:ext cx="10909643" cy="687406"/>
          </a:xfrm>
        </p:spPr>
        <p:txBody>
          <a:bodyPr vert="horz" lIns="91440" tIns="45720" rIns="91440" bIns="45720" rtlCol="0" anchor="ctr">
            <a:normAutofit/>
          </a:bodyPr>
          <a:lstStyle/>
          <a:p>
            <a:pPr marL="0" indent="0" algn="ctr">
              <a:buNone/>
            </a:pPr>
            <a:r>
              <a:rPr kumimoji="1" lang="en-US" altLang="zh-CN" sz="2400" kern="1200">
                <a:solidFill>
                  <a:schemeClr val="tx1"/>
                </a:solidFill>
                <a:latin typeface="+mn-lt"/>
                <a:ea typeface="+mn-ea"/>
                <a:cs typeface="+mn-cs"/>
              </a:rPr>
              <a:t>Main result</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a:extLst>
              <a:ext uri="{FF2B5EF4-FFF2-40B4-BE49-F238E27FC236}">
                <a16:creationId xmlns:a16="http://schemas.microsoft.com/office/drawing/2014/main" id="{0458E909-1CD9-2CE9-E009-BCF1769D5AD8}"/>
              </a:ext>
            </a:extLst>
          </p:cNvPr>
          <p:cNvPicPr>
            <a:picLocks noChangeAspect="1"/>
          </p:cNvPicPr>
          <p:nvPr/>
        </p:nvPicPr>
        <p:blipFill>
          <a:blip r:embed="rId2"/>
          <a:stretch>
            <a:fillRect/>
          </a:stretch>
        </p:blipFill>
        <p:spPr>
          <a:xfrm>
            <a:off x="1995786" y="2633472"/>
            <a:ext cx="8197380" cy="3586353"/>
          </a:xfrm>
          <a:prstGeom prst="rect">
            <a:avLst/>
          </a:prstGeom>
        </p:spPr>
      </p:pic>
    </p:spTree>
    <p:extLst>
      <p:ext uri="{BB962C8B-B14F-4D97-AF65-F5344CB8AC3E}">
        <p14:creationId xmlns:p14="http://schemas.microsoft.com/office/powerpoint/2010/main" val="362803758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4115</TotalTime>
  <Words>2205</Words>
  <Application>Microsoft Macintosh PowerPoint</Application>
  <PresentationFormat>宽屏</PresentationFormat>
  <Paragraphs>216</Paragraphs>
  <Slides>27</Slides>
  <Notes>18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等线</vt:lpstr>
      <vt:lpstr>等线 Light</vt:lpstr>
      <vt:lpstr>Arial</vt:lpstr>
      <vt:lpstr>Calibri</vt:lpstr>
      <vt:lpstr>Office 主题​​</vt:lpstr>
      <vt:lpstr>Visual Sketchpad + Uni-CoT</vt:lpstr>
      <vt:lpstr>Background</vt:lpstr>
      <vt:lpstr>PowerPoint 演示文稿</vt:lpstr>
      <vt:lpstr>Motivation</vt:lpstr>
      <vt:lpstr>Overview</vt:lpstr>
      <vt:lpstr>Tasks</vt:lpstr>
      <vt:lpstr>Geometry Problems</vt:lpstr>
      <vt:lpstr>Mathematical functions</vt:lpstr>
      <vt:lpstr>Sketch for Math Tasks</vt:lpstr>
      <vt:lpstr>Tool for CV tasks</vt:lpstr>
      <vt:lpstr>Visual Search</vt:lpstr>
      <vt:lpstr>Sketch for CV Tasks</vt:lpstr>
      <vt:lpstr>PowerPoint 演示文稿</vt:lpstr>
      <vt:lpstr>Motivation</vt:lpstr>
      <vt:lpstr>Base Model: BAGEL</vt:lpstr>
      <vt:lpstr>Base Model: BAGEL</vt:lpstr>
      <vt:lpstr>Base Model: BAGEL</vt:lpstr>
      <vt:lpstr>High Complexity for BAGEL</vt:lpstr>
      <vt:lpstr>Method Overview</vt:lpstr>
      <vt:lpstr>Macro-Level CoT: Planning Strategies</vt:lpstr>
      <vt:lpstr>Macro Masking strategy </vt:lpstr>
      <vt:lpstr>Micro-Level CoT: Planning Strategies</vt:lpstr>
      <vt:lpstr>Micro Masking strategy </vt:lpstr>
      <vt:lpstr>Training Paradigm</vt:lpstr>
      <vt:lpstr>Main result</vt:lpstr>
      <vt:lpstr>Main result</vt:lpstr>
      <vt:lpstr>Main result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T204454</dc:creator>
  <cp:lastModifiedBy>T204454</cp:lastModifiedBy>
  <cp:revision>82</cp:revision>
  <dcterms:created xsi:type="dcterms:W3CDTF">2025-08-23T00:59:46Z</dcterms:created>
  <dcterms:modified xsi:type="dcterms:W3CDTF">2025-08-29T06:27:53Z</dcterms:modified>
</cp:coreProperties>
</file>